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7" r:id="rId2"/>
    <p:sldId id="259" r:id="rId3"/>
    <p:sldId id="272" r:id="rId4"/>
    <p:sldId id="278" r:id="rId5"/>
    <p:sldId id="287" r:id="rId6"/>
    <p:sldId id="281" r:id="rId7"/>
    <p:sldId id="292" r:id="rId8"/>
    <p:sldId id="283" r:id="rId9"/>
    <p:sldId id="300" r:id="rId10"/>
    <p:sldId id="274" r:id="rId11"/>
    <p:sldId id="275" r:id="rId12"/>
    <p:sldId id="276" r:id="rId13"/>
    <p:sldId id="290" r:id="rId14"/>
    <p:sldId id="294" r:id="rId15"/>
    <p:sldId id="295" r:id="rId16"/>
    <p:sldId id="277" r:id="rId17"/>
    <p:sldId id="279" r:id="rId18"/>
    <p:sldId id="297" r:id="rId19"/>
    <p:sldId id="301" r:id="rId20"/>
    <p:sldId id="280" r:id="rId21"/>
    <p:sldId id="269" r:id="rId22"/>
    <p:sldId id="289" r:id="rId23"/>
    <p:sldId id="298" r:id="rId24"/>
    <p:sldId id="270" r:id="rId25"/>
    <p:sldId id="299" r:id="rId26"/>
    <p:sldId id="302" r:id="rId27"/>
    <p:sldId id="271" r:id="rId28"/>
    <p:sldId id="304" r:id="rId29"/>
    <p:sldId id="307" r:id="rId30"/>
  </p:sldIdLst>
  <p:sldSz cx="9144000" cy="5715000" type="screen16x1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62" autoAdjust="0"/>
    <p:restoredTop sz="94660"/>
  </p:normalViewPr>
  <p:slideViewPr>
    <p:cSldViewPr>
      <p:cViewPr varScale="1">
        <p:scale>
          <a:sx n="82" d="100"/>
          <a:sy n="82" d="100"/>
        </p:scale>
        <p:origin x="-960" y="-78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2AE6B5-72E7-4B1A-BB4C-C6BE05EFA1DA}" type="datetimeFigureOut">
              <a:rPr lang="es-CO" smtClean="0"/>
              <a:pPr/>
              <a:t>05/11/2015</a:t>
            </a:fld>
            <a:endParaRPr lang="es-CO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6405C-9490-4F7F-9246-11F06966A0AC}" type="slidenum">
              <a:rPr lang="es-CO" smtClean="0"/>
              <a:pPr/>
              <a:t>‹Nº›</a:t>
            </a:fld>
            <a:endParaRPr lang="es-C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x-none"/>
              <a:t>Bees gather substances from the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x-none"/>
              <a:t>vegetation, add substances to them,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x-none"/>
              <a:t>process them and allow them to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x-none"/>
              <a:t>ripen. These then serve as raw materials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x-none"/>
              <a:t>for other bee products. With the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x-none"/>
              <a:t>help of specialised organs and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x-none"/>
              <a:t>glands, the raw materials are transformed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x-none"/>
              <a:t>into new, very different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x-none"/>
              <a:t>products. Figure 1 is a schematic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x-none"/>
              <a:t>drawing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x-none"/>
              <a:t>DESPUES PASO LA TABLA EN FORMATO PPT. PORQUE NO QUIESO SUBIR BIEn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x-non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se hace?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x-non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abejas </a:t>
            </a:r>
            <a:r>
              <a:rPr lang="x-none" sz="1050">
                <a:solidFill>
                  <a:srgbClr val="252525"/>
                </a:solidFill>
                <a:highlight>
                  <a:srgbClr val="FFFFFF"/>
                </a:highlight>
              </a:rPr>
              <a:t>pecoreadoras </a:t>
            </a:r>
            <a:r>
              <a:rPr lang="x-non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colectan nectar de diferentes  flores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x-non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abejas  almacenadoras reciben el polen y lo procesan evaporando el agua y espesando asi la miel.</a:t>
            </a:r>
          </a:p>
          <a:p>
            <a:pPr lvl="0" rtl="0">
              <a:spcBef>
                <a:spcPts val="0"/>
              </a:spcBef>
              <a:buNone/>
            </a:pPr>
            <a:r>
              <a:rPr lang="x-non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Luego lo depositan en las celdas donde termina el maduracion para volverse miel y luego es sellado con cera para almacenarlo</a:t>
            </a:r>
          </a:p>
          <a:p>
            <a:pPr lvl="0" rtl="0"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x-non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Otras mieles: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x-none" sz="1000" b="1">
                <a:solidFill>
                  <a:srgbClr val="777777"/>
                </a:solidFill>
                <a:highlight>
                  <a:srgbClr val="FFFFFF"/>
                </a:highlight>
              </a:rPr>
              <a:t>miel de hojas: Recogida de otras secreciones azucaradas de hojas y valices florales; menor contenido azucar,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x-none" sz="1000" b="1">
                <a:solidFill>
                  <a:srgbClr val="777777"/>
                </a:solidFill>
                <a:highlight>
                  <a:srgbClr val="FFFFFF"/>
                </a:highlight>
              </a:rPr>
              <a:t> </a:t>
            </a:r>
            <a:r>
              <a:rPr lang="x-none" sz="1000">
                <a:solidFill>
                  <a:srgbClr val="777777"/>
                </a:solidFill>
                <a:highlight>
                  <a:srgbClr val="FFFFFF"/>
                </a:highlight>
              </a:rPr>
              <a:t>alto contenido en sales minerales, mayor concentración de polifenol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000">
              <a:solidFill>
                <a:srgbClr val="777777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rPr lang="x-non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Composicion: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x-non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miel es una solucion supersaturada de azucar:Suele contener 80% azucares y 20%agua.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x-non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Las azucare eventualmente se cristalizan en y el producto se torna solido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x-non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Azucres mayoritariamente monoscaridos: Glucosa y fructosa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x-non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&gt;%Glucosa= mas rapida cristalización</a:t>
            </a:r>
          </a:p>
          <a:p>
            <a:pPr lvl="0" rtl="0">
              <a:spcBef>
                <a:spcPts val="0"/>
              </a:spcBef>
              <a:buNone/>
            </a:pPr>
            <a:r>
              <a:rPr lang="x-non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trazas de polen, cera, propoleo, posiblemente veneno. Enzimas de saliva y jugos gastricos, proteinas pequeñas o oligopepetidos. baja minerales y vitaminas</a:t>
            </a:r>
          </a:p>
          <a:p>
            <a:pPr lvl="0" rtl="0"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x-non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contien la enzima glucosa oxidasa que produce peroxido de hidrogeno(H2O2) lo cual le aporta valiosas propiedades desinfectantes</a:t>
            </a:r>
          </a:p>
          <a:p>
            <a:pPr lvl="0" rtl="0"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x-non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USOS:</a:t>
            </a:r>
          </a:p>
          <a:p>
            <a:pPr lvl="0" rtl="0">
              <a:spcBef>
                <a:spcPts val="0"/>
              </a:spcBef>
              <a:buNone/>
            </a:pPr>
            <a:r>
              <a:rPr lang="x-non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asthma, Guayabo, coma diabetico.</a:t>
            </a:r>
          </a:p>
          <a:p>
            <a:pPr lvl="0" rtl="0">
              <a:spcBef>
                <a:spcPts val="0"/>
              </a:spcBef>
              <a:buNone/>
            </a:pPr>
            <a:r>
              <a:rPr lang="x-non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Fructosa es rapidamente disponible sin intervencion de insulina.</a:t>
            </a:r>
          </a:p>
          <a:p>
            <a:pPr lvl="0" rtl="0">
              <a:spcBef>
                <a:spcPts val="0"/>
              </a:spcBef>
              <a:buNone/>
            </a:pPr>
            <a:r>
              <a:rPr lang="x-non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x-non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Usada en farmacéutica  para espesar jarabes</a:t>
            </a:r>
          </a:p>
          <a:p>
            <a:pPr lvl="0" rtl="0">
              <a:spcBef>
                <a:spcPts val="0"/>
              </a:spcBef>
              <a:buNone/>
            </a:pPr>
            <a:r>
              <a:rPr lang="x-non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Usada para heridas y quemaduras. Efecto limpiador osmotico y propiedades desifenctantes.</a:t>
            </a:r>
          </a:p>
          <a:p>
            <a:pPr lvl="0" rtl="0">
              <a:spcBef>
                <a:spcPts val="0"/>
              </a:spcBef>
              <a:buNone/>
            </a:pPr>
            <a:r>
              <a:rPr lang="x-non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Usada para combatir alergia al polen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80000"/>
              </a:lnSpc>
              <a:spcBef>
                <a:spcPts val="496"/>
              </a:spcBef>
              <a:buSzPct val="25000"/>
              <a:buNone/>
            </a:pPr>
            <a:r>
              <a:rPr lang="x-none" sz="248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miel de meliponas:Miel  contiene mayor contenido agua (&gt;24%),posee mayores contenidos de gluco flavonoides comparado A. mellifera. Nose fermenta mas rapido por mayor contenido de proteinas cortas y enzimas on accion antibiotica</a:t>
            </a:r>
          </a:p>
          <a:p>
            <a:pPr lvl="0" rtl="0">
              <a:lnSpc>
                <a:spcPct val="80000"/>
              </a:lnSpc>
              <a:spcBef>
                <a:spcPts val="496"/>
              </a:spcBef>
              <a:buNone/>
            </a:pPr>
            <a:endParaRPr sz="248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SzPct val="91666"/>
              <a:buNone/>
            </a:pPr>
            <a:r>
              <a:rPr lang="x-non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 especies de mieles deabejas sinn aguijon caracterizadas en colombia.Friesomelitta spp ,3 Mieliponas,2 Nanotrigonas,2 Paratrigonas,,2 Partamona,Plebeia spp,2 scaptotrigonas,2 tetragonas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SzPct val="61111"/>
              <a:buNone/>
            </a:pPr>
            <a:r>
              <a:rPr lang="x-non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Usos Propóleos de abejas sin aguijón por comunidades: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SzPct val="61111"/>
              <a:buNone/>
            </a:pPr>
            <a:r>
              <a:rPr lang="x-non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Problemas digestivos, respiratorios,  fertilidad femenina,  dérmicos, visuales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x-non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Mieles monoflorales de abejas sin aguijón en Colombia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x-non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Coffea arabica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x-non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Gouamia polygama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x-non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Heliocarpus americanus</a:t>
            </a:r>
          </a:p>
          <a:p>
            <a:pPr lvl="0" rtl="0">
              <a:lnSpc>
                <a:spcPct val="80000"/>
              </a:lnSpc>
              <a:spcBef>
                <a:spcPts val="496"/>
              </a:spcBef>
              <a:buClr>
                <a:schemeClr val="dk1"/>
              </a:buClr>
              <a:buFont typeface="Arial"/>
              <a:buNone/>
            </a:pPr>
            <a:endParaRPr sz="248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80000"/>
              </a:lnSpc>
              <a:spcBef>
                <a:spcPts val="496"/>
              </a:spcBef>
              <a:buClr>
                <a:schemeClr val="dk1"/>
              </a:buClr>
              <a:buFont typeface="Arial"/>
              <a:buNone/>
            </a:pPr>
            <a:endParaRPr sz="248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80000"/>
              </a:lnSpc>
              <a:spcBef>
                <a:spcPts val="496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x-none" sz="248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Larvas son consumidas en algunas dietas de locales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x-none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15</a:t>
            </a:fld>
            <a:endParaRPr lang="x-none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r>
              <a:rPr lang="x-none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Propolis is made by bees out of tree gums, glues, waxes and resins.</a:t>
            </a:r>
          </a:p>
          <a:p>
            <a:pPr lvl="0" algn="just" rtl="0">
              <a:spcBef>
                <a:spcPts val="0"/>
              </a:spcBef>
              <a:buNone/>
            </a:pPr>
            <a:r>
              <a:rPr lang="x-none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can be found around the flower buds and are excreted as drops</a:t>
            </a:r>
          </a:p>
          <a:p>
            <a:pPr lvl="0" algn="just" rtl="0">
              <a:spcBef>
                <a:spcPts val="0"/>
              </a:spcBef>
              <a:buNone/>
            </a:pPr>
            <a:r>
              <a:rPr lang="x-none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the tree's bark if it is cut or cracked. The bees bring them on their</a:t>
            </a:r>
          </a:p>
          <a:p>
            <a:pPr lvl="0" algn="just" rtl="0">
              <a:spcBef>
                <a:spcPts val="0"/>
              </a:spcBef>
              <a:buNone/>
            </a:pPr>
            <a:r>
              <a:rPr lang="x-none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hind legs, just like pollen, to the hive. They mix them with their own</a:t>
            </a:r>
          </a:p>
          <a:p>
            <a:pPr lvl="0" algn="just" rtl="0">
              <a:spcBef>
                <a:spcPts val="0"/>
              </a:spcBef>
              <a:buNone/>
            </a:pPr>
            <a:r>
              <a:rPr lang="x-none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wax and saliva. This produces propolis.</a:t>
            </a:r>
          </a:p>
          <a:p>
            <a:pPr lvl="0" algn="just" rtl="0">
              <a:spcBef>
                <a:spcPts val="0"/>
              </a:spcBef>
              <a:buNone/>
            </a:pPr>
            <a:r>
              <a:rPr lang="x-none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ELABORACIÓNPropolis is made by bees out of tree gums, glues, waxes and resins.</a:t>
            </a:r>
          </a:p>
          <a:p>
            <a:pPr lvl="0" algn="just" rtl="0">
              <a:spcBef>
                <a:spcPts val="0"/>
              </a:spcBef>
              <a:buNone/>
            </a:pPr>
            <a:r>
              <a:rPr lang="x-none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can be found around the flower buds and are excreted as drops</a:t>
            </a:r>
          </a:p>
          <a:p>
            <a:pPr lvl="0" algn="just" rtl="0">
              <a:spcBef>
                <a:spcPts val="0"/>
              </a:spcBef>
              <a:buNone/>
            </a:pPr>
            <a:r>
              <a:rPr lang="x-none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the tree's bark if it is cut or cracked. The bees bring them on their</a:t>
            </a:r>
          </a:p>
          <a:p>
            <a:pPr lvl="0" algn="just" rtl="0">
              <a:spcBef>
                <a:spcPts val="0"/>
              </a:spcBef>
              <a:buNone/>
            </a:pPr>
            <a:r>
              <a:rPr lang="x-none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hind legs, just like pollen, to the hive. They mix them with their own</a:t>
            </a:r>
          </a:p>
          <a:p>
            <a:pPr lvl="0" algn="just" rtl="0">
              <a:spcBef>
                <a:spcPts val="0"/>
              </a:spcBef>
              <a:buNone/>
            </a:pPr>
            <a:r>
              <a:rPr lang="x-none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wax and saliva. This produces propolis.</a:t>
            </a:r>
          </a:p>
          <a:p>
            <a:pPr lvl="0" algn="just" rtl="0">
              <a:spcBef>
                <a:spcPts val="0"/>
              </a:spcBef>
              <a:buNone/>
            </a:pPr>
            <a:r>
              <a:rPr lang="x-none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Propolis is made by bees out of tree gums, glues, waxes and resins.</a:t>
            </a:r>
          </a:p>
          <a:p>
            <a:pPr lvl="0" algn="just" rtl="0">
              <a:spcBef>
                <a:spcPts val="0"/>
              </a:spcBef>
              <a:buNone/>
            </a:pPr>
            <a:r>
              <a:rPr lang="x-none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can be found around the flower buds and are excreted as drops</a:t>
            </a:r>
          </a:p>
          <a:p>
            <a:pPr lvl="0" algn="just" rtl="0">
              <a:spcBef>
                <a:spcPts val="0"/>
              </a:spcBef>
              <a:buNone/>
            </a:pPr>
            <a:r>
              <a:rPr lang="x-none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the tree's bark if it is cut or cracked. The bees bring them on their</a:t>
            </a:r>
          </a:p>
          <a:p>
            <a:pPr lvl="0" algn="just" rtl="0">
              <a:spcBef>
                <a:spcPts val="0"/>
              </a:spcBef>
              <a:buNone/>
            </a:pPr>
            <a:r>
              <a:rPr lang="x-none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hind legs, just like pollen, to the hive. They mix them with their own</a:t>
            </a:r>
          </a:p>
          <a:p>
            <a:pPr lvl="0" algn="just" rtl="0">
              <a:spcBef>
                <a:spcPts val="0"/>
              </a:spcBef>
              <a:buNone/>
            </a:pPr>
            <a:r>
              <a:rPr lang="x-none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wax and saliva. This produces propolis.</a:t>
            </a:r>
          </a:p>
          <a:p>
            <a:pPr lvl="0" algn="just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x-non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Contiene los 8 aminoácidos esenciales, El complejo completo vitaminas B, Acetilcolina, testosterona, peptidos similares a la insulina y componentes antibacteriales y antibióticos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x-non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Mayor calidad nutricional de la reina la jalea real permite a la reina vivir 5 años en vez de 6 meses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x-none"/>
              <a:t>Royal jelly is recommended for stomach, liver and digestion problems,</a:t>
            </a:r>
          </a:p>
          <a:p>
            <a:pPr lvl="0" rtl="0">
              <a:spcBef>
                <a:spcPts val="0"/>
              </a:spcBef>
              <a:buNone/>
            </a:pPr>
            <a:r>
              <a:rPr lang="x-none"/>
              <a:t>high blood pressure, loss of appetite, weight loss, fatigue, listlessness,</a:t>
            </a:r>
          </a:p>
          <a:p>
            <a:pPr lvl="0" rtl="0">
              <a:spcBef>
                <a:spcPts val="0"/>
              </a:spcBef>
              <a:buNone/>
            </a:pPr>
            <a:r>
              <a:rPr lang="x-none"/>
              <a:t>insomnia, pregnancy, menopause, old-age problems, convalescence</a:t>
            </a:r>
          </a:p>
          <a:p>
            <a:pPr lvl="0" rtl="0">
              <a:spcBef>
                <a:spcPts val="0"/>
              </a:spcBef>
              <a:buNone/>
            </a:pPr>
            <a:r>
              <a:rPr lang="x-none"/>
              <a:t>and athletics. Royal jelly can be viewed as a tonic to make</a:t>
            </a:r>
          </a:p>
          <a:p>
            <a:pPr lvl="0" rtl="0">
              <a:spcBef>
                <a:spcPts val="0"/>
              </a:spcBef>
              <a:buNone/>
            </a:pPr>
            <a:r>
              <a:rPr lang="x-none"/>
              <a:t>you feel stronger, healthier and less tired. It can be eaten pure or</a:t>
            </a:r>
          </a:p>
          <a:p>
            <a:pPr lvl="0" rtl="0">
              <a:spcBef>
                <a:spcPts val="0"/>
              </a:spcBef>
              <a:buNone/>
            </a:pPr>
            <a:r>
              <a:rPr lang="x-none"/>
              <a:t>mixed with honey. It is also often sold in glass tubes or capsules</a:t>
            </a:r>
          </a:p>
          <a:p>
            <a:pPr lvl="0" rtl="0">
              <a:spcBef>
                <a:spcPts val="0"/>
              </a:spcBef>
              <a:buNone/>
            </a:pPr>
            <a:r>
              <a:rPr lang="x-none"/>
              <a:t>mixed with sorbitol or another sweetener. In many countries it is also</a:t>
            </a:r>
          </a:p>
          <a:p>
            <a:pPr lvl="0" rtl="0">
              <a:spcBef>
                <a:spcPts val="0"/>
              </a:spcBef>
              <a:buNone/>
            </a:pPr>
            <a:r>
              <a:rPr lang="x-none"/>
              <a:t>added to energy drinks. Capsules with dried royal jelly are commonly</a:t>
            </a:r>
          </a:p>
          <a:p>
            <a:pPr lvl="0" rtl="0">
              <a:spcBef>
                <a:spcPts val="0"/>
              </a:spcBef>
              <a:buNone/>
            </a:pPr>
            <a:r>
              <a:rPr lang="x-none"/>
              <a:t>used in apitherapy.</a:t>
            </a:r>
          </a:p>
          <a:p>
            <a:pPr lvl="0" rtl="0">
              <a:spcBef>
                <a:spcPts val="0"/>
              </a:spcBef>
              <a:buNone/>
            </a:pPr>
            <a:r>
              <a:rPr lang="x-none"/>
              <a:t>For external use, royal jelly is added to creams and salves, because it</a:t>
            </a:r>
          </a:p>
          <a:p>
            <a:pPr lvl="0" rtl="0">
              <a:spcBef>
                <a:spcPts val="0"/>
              </a:spcBef>
              <a:buNone/>
            </a:pPr>
            <a:r>
              <a:rPr lang="x-none"/>
              <a:t>enhances or preserves the beauty of the skin. It stimulates the formation</a:t>
            </a:r>
          </a:p>
          <a:p>
            <a:pPr lvl="0" rtl="0">
              <a:spcBef>
                <a:spcPts val="0"/>
              </a:spcBef>
              <a:buNone/>
            </a:pPr>
            <a:r>
              <a:rPr lang="x-none"/>
              <a:t>of healthy tissue and hair growth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x-none"/>
              <a:t>Worker bees clean the cells for the brood with propolis, make honey</a:t>
            </a:r>
          </a:p>
          <a:p>
            <a:pPr lvl="0" rtl="0">
              <a:spcBef>
                <a:spcPts val="0"/>
              </a:spcBef>
              <a:buNone/>
            </a:pPr>
            <a:r>
              <a:rPr lang="x-none"/>
              <a:t>from nectar, bee bread from pollen, and then in turn bee milk and</a:t>
            </a:r>
          </a:p>
          <a:p>
            <a:pPr lvl="0" rtl="0">
              <a:spcBef>
                <a:spcPts val="0"/>
              </a:spcBef>
              <a:buNone/>
            </a:pPr>
            <a:r>
              <a:rPr lang="x-none"/>
              <a:t>royal jelly from the bee bread.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x-none"/>
              <a:t>The young bees add secretions from glands on their heads to the ingested</a:t>
            </a:r>
          </a:p>
          <a:p>
            <a:pPr lvl="0" rtl="0">
              <a:spcBef>
                <a:spcPts val="0"/>
              </a:spcBef>
              <a:buNone/>
            </a:pPr>
            <a:r>
              <a:rPr lang="x-none"/>
              <a:t>bee bread to make bee milk or royal jelly. They put this bee</a:t>
            </a:r>
          </a:p>
          <a:p>
            <a:pPr lvl="0" rtl="0">
              <a:spcBef>
                <a:spcPts val="0"/>
              </a:spcBef>
              <a:buNone/>
            </a:pPr>
            <a:r>
              <a:rPr lang="x-none"/>
              <a:t>milk in cells that contain young larvae. The larvae of worker bees,</a:t>
            </a:r>
          </a:p>
          <a:p>
            <a:pPr lvl="0" rtl="0">
              <a:spcBef>
                <a:spcPts val="0"/>
              </a:spcBef>
              <a:buNone/>
            </a:pPr>
            <a:r>
              <a:rPr lang="x-none"/>
              <a:t>drones and the egg-laying female (the queen) eat these products,</a:t>
            </a:r>
          </a:p>
          <a:p>
            <a:pPr lvl="0" rtl="0">
              <a:spcBef>
                <a:spcPts val="0"/>
              </a:spcBef>
              <a:buNone/>
            </a:pPr>
            <a:r>
              <a:rPr lang="x-none"/>
              <a:t>which make them grow. The bee milk is made up of two components:</a:t>
            </a:r>
          </a:p>
          <a:p>
            <a:pPr lvl="0" rtl="0">
              <a:spcBef>
                <a:spcPts val="0"/>
              </a:spcBef>
              <a:buNone/>
            </a:pPr>
            <a:r>
              <a:rPr lang="x-none"/>
              <a:t>a clear and a milky white fluid. Royal jelly consists of approximately</a:t>
            </a:r>
          </a:p>
          <a:p>
            <a:pPr lvl="0" rtl="0">
              <a:spcBef>
                <a:spcPts val="0"/>
              </a:spcBef>
              <a:buNone/>
            </a:pPr>
            <a:r>
              <a:rPr lang="x-none"/>
              <a:t>equal parts of these two, whereas the bee milk for the drones and</a:t>
            </a:r>
          </a:p>
          <a:p>
            <a:pPr lvl="0" rtl="0">
              <a:spcBef>
                <a:spcPts val="0"/>
              </a:spcBef>
              <a:buNone/>
            </a:pPr>
            <a:r>
              <a:rPr lang="x-none"/>
              <a:t>workers is made up mostly of the clear component. The bees produce</a:t>
            </a:r>
          </a:p>
          <a:p>
            <a:pPr lvl="0" rtl="0">
              <a:spcBef>
                <a:spcPts val="0"/>
              </a:spcBef>
              <a:buNone/>
            </a:pPr>
            <a:r>
              <a:rPr lang="x-none"/>
              <a:t>the most bee milk when they are a week old; after three weeks the secretions</a:t>
            </a:r>
          </a:p>
          <a:p>
            <a:pPr lvl="0" rtl="0">
              <a:spcBef>
                <a:spcPts val="0"/>
              </a:spcBef>
              <a:buNone/>
            </a:pPr>
            <a:r>
              <a:rPr lang="x-none"/>
              <a:t>stop and they go outside to collect nectar and pollen. For the</a:t>
            </a:r>
          </a:p>
          <a:p>
            <a:pPr lvl="0" rtl="0">
              <a:spcBef>
                <a:spcPts val="0"/>
              </a:spcBef>
              <a:buNone/>
            </a:pPr>
            <a:r>
              <a:rPr lang="x-none"/>
              <a:t>production of royal jelly it is therefore important to have many young</a:t>
            </a:r>
          </a:p>
          <a:p>
            <a:pPr lvl="0" rtl="0">
              <a:spcBef>
                <a:spcPts val="0"/>
              </a:spcBef>
              <a:buNone/>
            </a:pPr>
            <a:r>
              <a:rPr lang="x-none"/>
              <a:t>bees in the colony.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x-none"/>
              <a:t>The young bees use secretions from their head glands to process beebread into bee milk and royal jelly, which form, together with the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x-none"/>
              <a:t>eggs and pupae, the so-called brood: see figure 3.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F6B1E-0808-4CAB-9258-E003082E501D}" type="datetimeFigureOut">
              <a:rPr lang="es-CO" smtClean="0"/>
              <a:pPr/>
              <a:t>05/11/2015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97E3-91FC-4A77-AD4E-269C17C93415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F6B1E-0808-4CAB-9258-E003082E501D}" type="datetimeFigureOut">
              <a:rPr lang="es-CO" smtClean="0"/>
              <a:pPr/>
              <a:t>05/11/2015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97E3-91FC-4A77-AD4E-269C17C93415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171979"/>
            <a:ext cx="2057400" cy="3656542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71979"/>
            <a:ext cx="6019800" cy="3656542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F6B1E-0808-4CAB-9258-E003082E501D}" type="datetimeFigureOut">
              <a:rPr lang="es-CO" smtClean="0"/>
              <a:pPr/>
              <a:t>05/11/2015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97E3-91FC-4A77-AD4E-269C17C93415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F6B1E-0808-4CAB-9258-E003082E501D}" type="datetimeFigureOut">
              <a:rPr lang="es-CO" smtClean="0"/>
              <a:pPr/>
              <a:t>05/11/2015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97E3-91FC-4A77-AD4E-269C17C93415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F6B1E-0808-4CAB-9258-E003082E501D}" type="datetimeFigureOut">
              <a:rPr lang="es-CO" smtClean="0"/>
              <a:pPr/>
              <a:t>05/11/2015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97E3-91FC-4A77-AD4E-269C17C93415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000125"/>
            <a:ext cx="4038600" cy="282839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00125"/>
            <a:ext cx="4038600" cy="282839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F6B1E-0808-4CAB-9258-E003082E501D}" type="datetimeFigureOut">
              <a:rPr lang="es-CO" smtClean="0"/>
              <a:pPr/>
              <a:t>05/11/2015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97E3-91FC-4A77-AD4E-269C17C93415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28864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7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7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F6B1E-0808-4CAB-9258-E003082E501D}" type="datetimeFigureOut">
              <a:rPr lang="es-CO" smtClean="0"/>
              <a:pPr/>
              <a:t>05/11/2015</a:t>
            </a:fld>
            <a:endParaRPr lang="es-CO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97E3-91FC-4A77-AD4E-269C17C93415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F6B1E-0808-4CAB-9258-E003082E501D}" type="datetimeFigureOut">
              <a:rPr lang="es-CO" smtClean="0"/>
              <a:pPr/>
              <a:t>05/11/2015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97E3-91FC-4A77-AD4E-269C17C93415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F6B1E-0808-4CAB-9258-E003082E501D}" type="datetimeFigureOut">
              <a:rPr lang="es-CO" smtClean="0"/>
              <a:pPr/>
              <a:t>05/11/2015</a:t>
            </a:fld>
            <a:endParaRPr lang="es-CO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97E3-91FC-4A77-AD4E-269C17C93415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2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2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F6B1E-0808-4CAB-9258-E003082E501D}" type="datetimeFigureOut">
              <a:rPr lang="es-CO" smtClean="0"/>
              <a:pPr/>
              <a:t>05/11/2015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97E3-91FC-4A77-AD4E-269C17C93415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F6B1E-0808-4CAB-9258-E003082E501D}" type="datetimeFigureOut">
              <a:rPr lang="es-CO" smtClean="0"/>
              <a:pPr/>
              <a:t>05/11/2015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97E3-91FC-4A77-AD4E-269C17C93415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28864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1F6B1E-0808-4CAB-9258-E003082E501D}" type="datetimeFigureOut">
              <a:rPr lang="es-CO" smtClean="0"/>
              <a:pPr/>
              <a:t>05/11/2015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B97E3-91FC-4A77-AD4E-269C17C93415}" type="slidenum">
              <a:rPr lang="es-CO" smtClean="0"/>
              <a:pPr/>
              <a:t>‹Nº›</a:t>
            </a:fld>
            <a:endParaRPr lang="es-C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jpe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dn.playbuzz.com/cdn/2904b97b-356a-4ef9-8d8e-ec3711ca2bca/3ea79be0-03a0-472f-8081-d3264566cbf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52536" y="0"/>
            <a:ext cx="9577064" cy="5714999"/>
          </a:xfrm>
          <a:prstGeom prst="rect">
            <a:avLst/>
          </a:prstGeom>
          <a:noFill/>
        </p:spPr>
      </p:pic>
      <p:sp>
        <p:nvSpPr>
          <p:cNvPr id="4" name="3 Rectángulo"/>
          <p:cNvSpPr/>
          <p:nvPr/>
        </p:nvSpPr>
        <p:spPr>
          <a:xfrm>
            <a:off x="0" y="277986"/>
            <a:ext cx="8244408" cy="123110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CO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Productos de las abejas</a:t>
            </a:r>
          </a:p>
          <a:p>
            <a:pPr algn="r"/>
            <a:r>
              <a:rPr lang="es-CO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22/octubre/2015   </a:t>
            </a:r>
            <a:endParaRPr lang="es-CO" sz="20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11268" name="Picture 4" descr="https://upload.wikimedia.org/wikipedia/commons/thumb/f/f5/UNAL_Aplicaci%C3%B3n_Ingenier%C3%ADa.svg/2000px-UNAL_Aplicaci%C3%B3n_Ingenier%C3%ADa.svg.png"/>
          <p:cNvPicPr>
            <a:picLocks noChangeAspect="1" noChangeArrowheads="1"/>
          </p:cNvPicPr>
          <p:nvPr/>
        </p:nvPicPr>
        <p:blipFill>
          <a:blip r:embed="rId3" cstate="print">
            <a:lum bright="100000" contrast="100000"/>
          </a:blip>
          <a:srcRect b="14115"/>
          <a:stretch>
            <a:fillRect/>
          </a:stretch>
        </p:blipFill>
        <p:spPr bwMode="auto">
          <a:xfrm>
            <a:off x="-36512" y="3989338"/>
            <a:ext cx="3050640" cy="1316434"/>
          </a:xfrm>
          <a:prstGeom prst="rect">
            <a:avLst/>
          </a:prstGeom>
          <a:noFill/>
        </p:spPr>
      </p:pic>
      <p:sp>
        <p:nvSpPr>
          <p:cNvPr id="8" name="7 CuadroTexto"/>
          <p:cNvSpPr txBox="1"/>
          <p:nvPr/>
        </p:nvSpPr>
        <p:spPr>
          <a:xfrm>
            <a:off x="3131840" y="4382442"/>
            <a:ext cx="59458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CO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Presentación hecha por</a:t>
            </a: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r"/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Juan Camilo </a:t>
            </a:r>
            <a:r>
              <a:rPr lang="en-US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Monroy</a:t>
            </a:r>
            <a:r>
              <a:rPr lang="en-US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Garzon</a:t>
            </a: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(jcmonroyg@unal.edu.co)</a:t>
            </a:r>
            <a:endParaRPr lang="en-US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r"/>
            <a:r>
              <a:rPr lang="es-CO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Federico </a:t>
            </a:r>
            <a:r>
              <a:rPr lang="es-CO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Fornaguera</a:t>
            </a:r>
            <a:r>
              <a:rPr lang="es-CO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Espinosa (</a:t>
            </a:r>
            <a:r>
              <a:rPr lang="es-CO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ffornaguera@unal.edu.co)</a:t>
            </a:r>
            <a:endParaRPr lang="en-US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251520" y="193204"/>
            <a:ext cx="83529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b="1" dirty="0" smtClean="0">
                <a:solidFill>
                  <a:schemeClr val="accent6">
                    <a:lumMod val="75000"/>
                  </a:schemeClr>
                </a:solidFill>
              </a:rPr>
              <a:t>POLEN</a:t>
            </a:r>
            <a:endParaRPr lang="es-CO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CO" sz="2000" dirty="0" smtClean="0"/>
              <a:t>Colectado por las abejas de varias, a menudo docenas, de especies de plantas distintas.</a:t>
            </a:r>
            <a:endParaRPr lang="es-CO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5" y="1633364"/>
            <a:ext cx="6171823" cy="3901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uadroTexto"/>
          <p:cNvSpPr txBox="1"/>
          <p:nvPr/>
        </p:nvSpPr>
        <p:spPr>
          <a:xfrm>
            <a:off x="6804248" y="1273324"/>
            <a:ext cx="201622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 smtClean="0"/>
              <a:t>Rico en </a:t>
            </a:r>
            <a:r>
              <a:rPr lang="es-CO" dirty="0" err="1" smtClean="0"/>
              <a:t>proteina</a:t>
            </a:r>
            <a:r>
              <a:rPr lang="es-CO" dirty="0" smtClean="0"/>
              <a:t>, bajo en grasa. </a:t>
            </a:r>
          </a:p>
          <a:p>
            <a:pPr algn="just"/>
            <a:endParaRPr lang="es-CO" dirty="0" smtClean="0"/>
          </a:p>
          <a:p>
            <a:pPr algn="just"/>
            <a:r>
              <a:rPr lang="es-CO" dirty="0" smtClean="0"/>
              <a:t>Puede ser almacenado indefinidamente en la colmena</a:t>
            </a:r>
          </a:p>
          <a:p>
            <a:pPr algn="just"/>
            <a:endParaRPr lang="es-CO" dirty="0" smtClean="0"/>
          </a:p>
          <a:p>
            <a:pPr algn="just"/>
            <a:r>
              <a:rPr lang="es-CO" dirty="0" smtClean="0"/>
              <a:t>Buena cantidad de minerales y vitaminas</a:t>
            </a:r>
          </a:p>
          <a:p>
            <a:pPr algn="just"/>
            <a:endParaRPr lang="es-CO" dirty="0" smtClean="0"/>
          </a:p>
          <a:p>
            <a:pPr algn="just"/>
            <a:r>
              <a:rPr lang="es-CO" dirty="0" smtClean="0"/>
              <a:t>Deficiencia (para humanos) de B12, D y K</a:t>
            </a:r>
            <a:endParaRPr lang="es-CO" dirty="0"/>
          </a:p>
        </p:txBody>
      </p:sp>
      <p:sp>
        <p:nvSpPr>
          <p:cNvPr id="7" name="6 CuadroTexto"/>
          <p:cNvSpPr txBox="1"/>
          <p:nvPr/>
        </p:nvSpPr>
        <p:spPr>
          <a:xfrm>
            <a:off x="251520" y="193204"/>
            <a:ext cx="835292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b="1" dirty="0" smtClean="0">
                <a:solidFill>
                  <a:schemeClr val="accent6">
                    <a:lumMod val="75000"/>
                  </a:schemeClr>
                </a:solidFill>
              </a:rPr>
              <a:t>POLEN DE ABEJA (“BEE BREAD”)</a:t>
            </a:r>
          </a:p>
          <a:p>
            <a:endParaRPr lang="es-CO" sz="40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s-CO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>
            <a:spLocks noChangeArrowheads="1"/>
          </p:cNvSpPr>
          <p:nvPr/>
        </p:nvSpPr>
        <p:spPr bwMode="auto">
          <a:xfrm>
            <a:off x="251520" y="793075"/>
            <a:ext cx="849694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CO" dirty="0" smtClean="0">
                <a:latin typeface="Calibri" pitchFamily="34" charset="0"/>
                <a:ea typeface="Calibri" pitchFamily="34" charset="0"/>
                <a:cs typeface="Times-Roman"/>
              </a:rPr>
              <a:t>Los humanos podemos digerir polen (evidencia proporcionada por Bell et al.[2] y Schmidt et al. [3]) </a:t>
            </a:r>
            <a:endParaRPr kumimoji="0" lang="es-CO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Calibri" pitchFamily="34" charset="0"/>
              <a:cs typeface="Times-Roman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-Roman"/>
              </a:rPr>
              <a:t>Prueba de su balance nutricional: ratones</a:t>
            </a:r>
            <a:r>
              <a:rPr kumimoji="0" lang="es-CO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-Roman"/>
              </a:rPr>
              <a:t> </a:t>
            </a:r>
            <a:r>
              <a:rPr lang="es-CO" dirty="0" smtClean="0">
                <a:latin typeface="Calibri" pitchFamily="34" charset="0"/>
                <a:ea typeface="Calibri" pitchFamily="34" charset="0"/>
                <a:cs typeface="Times-Roman"/>
              </a:rPr>
              <a:t>sobrevivieron con buena salud por ~1 año bajo una dieta de solo polen [4]</a:t>
            </a:r>
            <a:endParaRPr kumimoji="0" lang="es-CO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942791"/>
            <a:ext cx="8316416" cy="2642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Rectángulo"/>
          <p:cNvSpPr/>
          <p:nvPr/>
        </p:nvSpPr>
        <p:spPr>
          <a:xfrm>
            <a:off x="251520" y="4441676"/>
            <a:ext cx="85324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dirty="0"/>
              <a:t>2. Bell, R.R., E.J. </a:t>
            </a:r>
            <a:r>
              <a:rPr lang="es-CO" sz="1200" dirty="0" err="1"/>
              <a:t>Thornber</a:t>
            </a:r>
            <a:r>
              <a:rPr lang="es-CO" sz="1200" dirty="0"/>
              <a:t>, J.L.L. </a:t>
            </a:r>
            <a:r>
              <a:rPr lang="es-CO" sz="1200" dirty="0" err="1"/>
              <a:t>Seet</a:t>
            </a:r>
            <a:r>
              <a:rPr lang="es-CO" sz="1200" dirty="0"/>
              <a:t>, M.T. </a:t>
            </a:r>
            <a:r>
              <a:rPr lang="es-CO" sz="1200" dirty="0" err="1"/>
              <a:t>Groves</a:t>
            </a:r>
            <a:r>
              <a:rPr lang="es-CO" sz="1200" dirty="0"/>
              <a:t>, N.R. Ho and D.T. Bell. (1983) </a:t>
            </a:r>
            <a:r>
              <a:rPr lang="es-CO" sz="1200" dirty="0" err="1"/>
              <a:t>Composition</a:t>
            </a:r>
            <a:r>
              <a:rPr lang="es-CO" sz="1200" dirty="0"/>
              <a:t> and </a:t>
            </a:r>
            <a:r>
              <a:rPr lang="es-CO" sz="1200" dirty="0" err="1" smtClean="0"/>
              <a:t>Protein</a:t>
            </a:r>
            <a:r>
              <a:rPr lang="es-CO" sz="1200" dirty="0" smtClean="0"/>
              <a:t> </a:t>
            </a:r>
            <a:r>
              <a:rPr lang="en-US" sz="1200" dirty="0" smtClean="0"/>
              <a:t>Quality </a:t>
            </a:r>
            <a:r>
              <a:rPr lang="en-US" sz="1200" dirty="0"/>
              <a:t>of </a:t>
            </a:r>
            <a:r>
              <a:rPr lang="en-US" sz="1200" dirty="0" smtClean="0"/>
              <a:t>Honeybee Collected </a:t>
            </a:r>
            <a:r>
              <a:rPr lang="en-US" sz="1200" dirty="0"/>
              <a:t>Pollen of </a:t>
            </a:r>
            <a:r>
              <a:rPr lang="en-US" sz="1200" i="1" dirty="0"/>
              <a:t>Eucalyptus </a:t>
            </a:r>
            <a:r>
              <a:rPr lang="en-US" sz="1200" i="1" dirty="0" err="1"/>
              <a:t>calophylla</a:t>
            </a:r>
            <a:r>
              <a:rPr lang="en-US" sz="1200" i="1" dirty="0"/>
              <a:t>. J. </a:t>
            </a:r>
            <a:r>
              <a:rPr lang="en-US" sz="1200" i="1" dirty="0" err="1"/>
              <a:t>Nutr</a:t>
            </a:r>
            <a:r>
              <a:rPr lang="en-US" sz="1200" i="1" dirty="0"/>
              <a:t>. 113,2479--2484.</a:t>
            </a:r>
          </a:p>
          <a:p>
            <a:r>
              <a:rPr lang="es-CO" sz="1200" dirty="0"/>
              <a:t>3. Schmidt, PJ., J.O. Schmidt and </a:t>
            </a:r>
            <a:r>
              <a:rPr lang="es-CO" sz="1200" dirty="0" err="1"/>
              <a:t>c.w.</a:t>
            </a:r>
            <a:r>
              <a:rPr lang="es-CO" sz="1200" dirty="0"/>
              <a:t> Weber. (1984) Mesquite </a:t>
            </a:r>
            <a:r>
              <a:rPr lang="es-CO" sz="1200" dirty="0" err="1"/>
              <a:t>Pollen</a:t>
            </a:r>
            <a:r>
              <a:rPr lang="es-CO" sz="1200" dirty="0"/>
              <a:t> as a </a:t>
            </a:r>
            <a:r>
              <a:rPr lang="es-CO" sz="1200" dirty="0" err="1"/>
              <a:t>Dietary</a:t>
            </a:r>
            <a:r>
              <a:rPr lang="es-CO" sz="1200" dirty="0"/>
              <a:t> </a:t>
            </a:r>
            <a:r>
              <a:rPr lang="es-CO" sz="1200" dirty="0" err="1"/>
              <a:t>Protein</a:t>
            </a:r>
            <a:r>
              <a:rPr lang="es-CO" sz="1200" dirty="0"/>
              <a:t> </a:t>
            </a:r>
            <a:r>
              <a:rPr lang="es-CO" sz="1200" dirty="0" err="1"/>
              <a:t>Source</a:t>
            </a:r>
            <a:r>
              <a:rPr lang="es-CO" sz="1200" dirty="0"/>
              <a:t> </a:t>
            </a:r>
            <a:r>
              <a:rPr lang="es-CO" sz="1200" dirty="0" err="1"/>
              <a:t>for</a:t>
            </a:r>
            <a:r>
              <a:rPr lang="es-CO" sz="1200" dirty="0"/>
              <a:t> </a:t>
            </a:r>
            <a:r>
              <a:rPr lang="es-CO" sz="1200" dirty="0" err="1" smtClean="0"/>
              <a:t>Mice</a:t>
            </a:r>
            <a:r>
              <a:rPr lang="es-CO" sz="1200" dirty="0" smtClean="0"/>
              <a:t>. </a:t>
            </a:r>
            <a:r>
              <a:rPr lang="es-CO" sz="1200" dirty="0" err="1" smtClean="0"/>
              <a:t>Nutr</a:t>
            </a:r>
            <a:r>
              <a:rPr lang="es-CO" sz="1200" dirty="0"/>
              <a:t>. </a:t>
            </a:r>
            <a:r>
              <a:rPr lang="es-CO" sz="1200" dirty="0" err="1"/>
              <a:t>Reports</a:t>
            </a:r>
            <a:r>
              <a:rPr lang="es-CO" sz="1200" dirty="0"/>
              <a:t> </a:t>
            </a:r>
            <a:r>
              <a:rPr lang="es-CO" sz="1200" dirty="0" err="1"/>
              <a:t>IntI</a:t>
            </a:r>
            <a:r>
              <a:rPr lang="es-CO" sz="1200" dirty="0"/>
              <a:t>. </a:t>
            </a:r>
            <a:r>
              <a:rPr lang="es-CO" sz="1200" i="1" dirty="0"/>
              <a:t>30, 513-22</a:t>
            </a:r>
            <a:r>
              <a:rPr lang="es-CO" sz="1200" i="1" dirty="0" smtClean="0"/>
              <a:t>.</a:t>
            </a:r>
          </a:p>
          <a:p>
            <a:r>
              <a:rPr lang="en-US" sz="1200" dirty="0"/>
              <a:t>4. </a:t>
            </a:r>
            <a:r>
              <a:rPr lang="en-US" sz="1200" dirty="0" err="1"/>
              <a:t>Liebelt</a:t>
            </a:r>
            <a:r>
              <a:rPr lang="en-US" sz="1200" dirty="0"/>
              <a:t>, R.A., D. Lyle and </a:t>
            </a:r>
            <a:r>
              <a:rPr lang="en-US" sz="1200" dirty="0" err="1"/>
              <a:t>J.Walker</a:t>
            </a:r>
            <a:r>
              <a:rPr lang="en-US" sz="1200" dirty="0"/>
              <a:t>. (1994) Effects of a Bee Pollen Diet on Survival and Growth of </a:t>
            </a:r>
            <a:r>
              <a:rPr lang="en-US" sz="1200" dirty="0" smtClean="0"/>
              <a:t>Inbred Strains </a:t>
            </a:r>
            <a:r>
              <a:rPr lang="en-US" sz="1200" dirty="0"/>
              <a:t>of Mice. Am. Bee J. </a:t>
            </a:r>
            <a:r>
              <a:rPr lang="en-US" sz="1200" dirty="0" smtClean="0"/>
              <a:t>134,615-620</a:t>
            </a:r>
            <a:r>
              <a:rPr lang="en-US" sz="1200" dirty="0"/>
              <a:t>.</a:t>
            </a:r>
            <a:endParaRPr lang="es-CO" sz="1200" dirty="0"/>
          </a:p>
        </p:txBody>
      </p:sp>
      <p:sp>
        <p:nvSpPr>
          <p:cNvPr id="6" name="5 CuadroTexto"/>
          <p:cNvSpPr txBox="1"/>
          <p:nvPr/>
        </p:nvSpPr>
        <p:spPr>
          <a:xfrm>
            <a:off x="251520" y="193204"/>
            <a:ext cx="835292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b="1" dirty="0" smtClean="0">
                <a:solidFill>
                  <a:schemeClr val="accent6">
                    <a:lumMod val="75000"/>
                  </a:schemeClr>
                </a:solidFill>
              </a:rPr>
              <a:t>POLEN DE ABEJA (“BEE BREAD”)</a:t>
            </a:r>
          </a:p>
          <a:p>
            <a:endParaRPr lang="es-CO" sz="40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s-CO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251520" y="193204"/>
            <a:ext cx="835292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b="1" dirty="0" smtClean="0">
                <a:solidFill>
                  <a:srgbClr val="FFC000"/>
                </a:solidFill>
              </a:rPr>
              <a:t>Miel</a:t>
            </a:r>
            <a:endParaRPr lang="en-US" sz="4000" b="1" dirty="0">
              <a:solidFill>
                <a:srgbClr val="FFC000"/>
              </a:solidFill>
            </a:endParaRPr>
          </a:p>
          <a:p>
            <a:endParaRPr lang="es-CO" b="1" dirty="0" smtClean="0"/>
          </a:p>
        </p:txBody>
      </p:sp>
      <p:sp>
        <p:nvSpPr>
          <p:cNvPr id="4" name="3 Rectángulo"/>
          <p:cNvSpPr/>
          <p:nvPr/>
        </p:nvSpPr>
        <p:spPr>
          <a:xfrm>
            <a:off x="251520" y="4998576"/>
            <a:ext cx="83529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12. White, </a:t>
            </a:r>
            <a:r>
              <a:rPr lang="en-US" sz="1400" dirty="0" err="1"/>
              <a:t>J.W.Jr</a:t>
            </a:r>
            <a:r>
              <a:rPr lang="en-US" sz="1400" dirty="0"/>
              <a:t>. Composition of Honey. in: Honey A Comprehensive Survey (Crane, E. Editor). Heinemann,</a:t>
            </a:r>
          </a:p>
          <a:p>
            <a:r>
              <a:rPr lang="es-CO" sz="1400" dirty="0"/>
              <a:t>London. 1975. pp. 157-206.</a:t>
            </a:r>
          </a:p>
        </p:txBody>
      </p:sp>
      <p:pic>
        <p:nvPicPr>
          <p:cNvPr id="34818" name="Picture 2" descr="http://honey.sg/images/clip_image0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057300"/>
            <a:ext cx="2979859" cy="3528392"/>
          </a:xfrm>
          <a:prstGeom prst="rect">
            <a:avLst/>
          </a:prstGeom>
          <a:noFill/>
        </p:spPr>
      </p:pic>
      <p:pic>
        <p:nvPicPr>
          <p:cNvPr id="5" name="Picture 2" descr="Los productores de la miel han descubierto hace poco que los colores inusuales son producidos por los residuos que toman las abejas de una planta de dulces M &amp; M que trabaja cerca. "/>
          <p:cNvPicPr>
            <a:picLocks noChangeAspect="1" noChangeArrowheads="1"/>
          </p:cNvPicPr>
          <p:nvPr/>
        </p:nvPicPr>
        <p:blipFill>
          <a:blip r:embed="rId3" cstate="print"/>
          <a:srcRect l="19168" r="-4358"/>
          <a:stretch>
            <a:fillRect/>
          </a:stretch>
        </p:blipFill>
        <p:spPr bwMode="auto">
          <a:xfrm>
            <a:off x="3203848" y="1003968"/>
            <a:ext cx="2880320" cy="1709516"/>
          </a:xfrm>
          <a:prstGeom prst="rect">
            <a:avLst/>
          </a:prstGeom>
          <a:noFill/>
        </p:spPr>
      </p:pic>
      <p:pic>
        <p:nvPicPr>
          <p:cNvPr id="6" name="Picture 4" descr="&#10;Ahora la miel no solo es amarilla, también se pueden encontrar en colores verdes y azules. &#10;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3848" y="2929508"/>
            <a:ext cx="2990732" cy="1512168"/>
          </a:xfrm>
          <a:prstGeom prst="rect">
            <a:avLst/>
          </a:prstGeom>
          <a:noFill/>
        </p:spPr>
      </p:pic>
      <p:sp>
        <p:nvSpPr>
          <p:cNvPr id="7" name="6 Rectángulo"/>
          <p:cNvSpPr/>
          <p:nvPr/>
        </p:nvSpPr>
        <p:spPr>
          <a:xfrm>
            <a:off x="251520" y="4585692"/>
            <a:ext cx="7776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200" dirty="0" err="1"/>
              <a:t>Ribeauville</a:t>
            </a:r>
            <a:r>
              <a:rPr lang="es-CO" sz="1200" dirty="0"/>
              <a:t> al este de </a:t>
            </a:r>
            <a:r>
              <a:rPr lang="es-CO" sz="1200" dirty="0" smtClean="0"/>
              <a:t>Francia. </a:t>
            </a:r>
            <a:r>
              <a:rPr lang="es-CO" sz="1200" dirty="0"/>
              <a:t>colores inusuales son producidos por los residuos que toman las abejas </a:t>
            </a:r>
            <a:r>
              <a:rPr lang="es-CO" sz="1200" dirty="0" smtClean="0"/>
              <a:t>de una fabrica de dulces M&amp;M </a:t>
            </a:r>
            <a:r>
              <a:rPr lang="es-CO" sz="1200" dirty="0"/>
              <a:t>que trabaja </a:t>
            </a:r>
            <a:r>
              <a:rPr lang="es-CO" sz="1200" dirty="0" smtClean="0"/>
              <a:t>cerca.</a:t>
            </a:r>
            <a:endParaRPr lang="es-CO" sz="1200" dirty="0"/>
          </a:p>
        </p:txBody>
      </p:sp>
      <p:sp>
        <p:nvSpPr>
          <p:cNvPr id="8" name="7 Rectángulo"/>
          <p:cNvSpPr/>
          <p:nvPr/>
        </p:nvSpPr>
        <p:spPr>
          <a:xfrm>
            <a:off x="6300192" y="1057300"/>
            <a:ext cx="244827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s-CO" dirty="0" smtClean="0">
                <a:latin typeface="Calibri" pitchFamily="34" charset="0"/>
                <a:ea typeface="Calibri" pitchFamily="34" charset="0"/>
                <a:cs typeface="Times-Roman"/>
              </a:rPr>
              <a:t>Debido a que se produce del </a:t>
            </a:r>
            <a:r>
              <a:rPr lang="es-CO" dirty="0" err="1" smtClean="0">
                <a:latin typeface="Calibri" pitchFamily="34" charset="0"/>
                <a:ea typeface="Calibri" pitchFamily="34" charset="0"/>
                <a:cs typeface="Times-Roman"/>
              </a:rPr>
              <a:t>nectar</a:t>
            </a:r>
            <a:r>
              <a:rPr lang="es-CO" dirty="0" smtClean="0">
                <a:latin typeface="Calibri" pitchFamily="34" charset="0"/>
                <a:ea typeface="Calibri" pitchFamily="34" charset="0"/>
                <a:cs typeface="Times-Roman"/>
              </a:rPr>
              <a:t> de las flores, su composición es variante, incluso entre muestra y muestra de una misma colmena, pues las abejas suelen visitar </a:t>
            </a:r>
            <a:r>
              <a:rPr lang="en-US" dirty="0" err="1" smtClean="0">
                <a:latin typeface="Calibri" pitchFamily="34" charset="0"/>
                <a:ea typeface="Calibri" pitchFamily="34" charset="0"/>
                <a:cs typeface="Times-Roman"/>
              </a:rPr>
              <a:t>varias</a:t>
            </a:r>
            <a:r>
              <a:rPr lang="en-US" dirty="0" smtClean="0">
                <a:latin typeface="Calibri" pitchFamily="34" charset="0"/>
                <a:ea typeface="Calibri" pitchFamily="34" charset="0"/>
                <a:cs typeface="Times-Roman"/>
              </a:rPr>
              <a:t> </a:t>
            </a:r>
            <a:r>
              <a:rPr lang="en-US" dirty="0" err="1" smtClean="0">
                <a:latin typeface="Calibri" pitchFamily="34" charset="0"/>
                <a:ea typeface="Calibri" pitchFamily="34" charset="0"/>
                <a:cs typeface="Times-Roman"/>
              </a:rPr>
              <a:t>especies</a:t>
            </a:r>
            <a:r>
              <a:rPr lang="en-US" dirty="0" smtClean="0">
                <a:latin typeface="Calibri" pitchFamily="34" charset="0"/>
                <a:ea typeface="Calibri" pitchFamily="34" charset="0"/>
                <a:cs typeface="Times-Roman"/>
              </a:rPr>
              <a:t> de </a:t>
            </a:r>
            <a:r>
              <a:rPr lang="en-US" dirty="0" err="1" smtClean="0">
                <a:latin typeface="Calibri" pitchFamily="34" charset="0"/>
                <a:ea typeface="Calibri" pitchFamily="34" charset="0"/>
                <a:cs typeface="Times-Roman"/>
              </a:rPr>
              <a:t>flores</a:t>
            </a:r>
            <a:r>
              <a:rPr lang="en-US" dirty="0" smtClean="0">
                <a:latin typeface="Calibri" pitchFamily="34" charset="0"/>
                <a:ea typeface="Calibri" pitchFamily="34" charset="0"/>
                <a:cs typeface="Times-Roman"/>
              </a:rPr>
              <a:t>.</a:t>
            </a:r>
            <a:endParaRPr lang="es-CO" dirty="0" smtClean="0">
              <a:latin typeface="Calibri" pitchFamily="34" charset="0"/>
              <a:ea typeface="Calibri" pitchFamily="34" charset="0"/>
              <a:cs typeface="Times-Roman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s-CO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51520" y="193204"/>
            <a:ext cx="835292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b="1" dirty="0" smtClean="0">
                <a:solidFill>
                  <a:srgbClr val="FFC000"/>
                </a:solidFill>
              </a:rPr>
              <a:t>Miel, </a:t>
            </a:r>
            <a:r>
              <a:rPr lang="es-CO" sz="4000" b="1" dirty="0" err="1" smtClean="0">
                <a:solidFill>
                  <a:srgbClr val="FFC000"/>
                </a:solidFill>
              </a:rPr>
              <a:t>fabricacion</a:t>
            </a:r>
            <a:r>
              <a:rPr lang="es-CO" sz="4000" b="1" dirty="0" smtClean="0">
                <a:solidFill>
                  <a:srgbClr val="FFC000"/>
                </a:solidFill>
              </a:rPr>
              <a:t>:</a:t>
            </a:r>
            <a:endParaRPr lang="en-US" sz="4000" b="1" dirty="0">
              <a:solidFill>
                <a:srgbClr val="FFC000"/>
              </a:solidFill>
            </a:endParaRP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err="1" smtClean="0"/>
              <a:t>Proceso</a:t>
            </a:r>
            <a:r>
              <a:rPr lang="en-US" sz="2000" dirty="0" smtClean="0"/>
              <a:t> </a:t>
            </a:r>
            <a:r>
              <a:rPr lang="en-US" sz="2000" dirty="0" err="1" smtClean="0"/>
              <a:t>quimicos</a:t>
            </a:r>
            <a:r>
              <a:rPr lang="en-US" sz="2000" dirty="0"/>
              <a:t> </a:t>
            </a:r>
            <a:r>
              <a:rPr lang="en-US" sz="2000" dirty="0" smtClean="0"/>
              <a:t>-&gt;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err="1" smtClean="0"/>
              <a:t>Proceso</a:t>
            </a:r>
            <a:r>
              <a:rPr lang="en-US" sz="2000" dirty="0" smtClean="0"/>
              <a:t> </a:t>
            </a:r>
            <a:r>
              <a:rPr lang="en-US" sz="2000" dirty="0" err="1" smtClean="0"/>
              <a:t>fisico</a:t>
            </a:r>
            <a:r>
              <a:rPr lang="en-US" sz="2000" dirty="0" smtClean="0"/>
              <a:t> -&gt;</a:t>
            </a:r>
            <a:endParaRPr lang="es-CO" b="1" dirty="0" smtClean="0"/>
          </a:p>
        </p:txBody>
      </p:sp>
      <p:pic>
        <p:nvPicPr>
          <p:cNvPr id="50178" name="Picture 2" descr="https://upload.wikimedia.org/wikipedia/commons/thumb/9/9a/Glucose_oxidase_rxn.svg/600px-Glucose_oxidase_rxn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8" y="2281436"/>
            <a:ext cx="5715000" cy="1209676"/>
          </a:xfrm>
          <a:prstGeom prst="rect">
            <a:avLst/>
          </a:prstGeom>
          <a:noFill/>
        </p:spPr>
      </p:pic>
      <p:pic>
        <p:nvPicPr>
          <p:cNvPr id="50182" name="Picture 6" descr="https://lh4.googleusercontent.com/-gs_FVSmJg9aUiyn5SN5XTsRsrGbcoyr3HkFVfkN3jtkkAJ2PdcQ5c2vqXGsHsmR4I5gohKhuhYMNcKtEC0tZshQNu_-IgarSJYovkwEf7e0uY2D4ntyYSpG0tNacVm59Q"/>
          <p:cNvPicPr>
            <a:picLocks noChangeAspect="1" noChangeArrowheads="1"/>
          </p:cNvPicPr>
          <p:nvPr/>
        </p:nvPicPr>
        <p:blipFill>
          <a:blip r:embed="rId3" cstate="print"/>
          <a:srcRect b="17955"/>
          <a:stretch>
            <a:fillRect/>
          </a:stretch>
        </p:blipFill>
        <p:spPr bwMode="auto">
          <a:xfrm>
            <a:off x="2771800" y="913284"/>
            <a:ext cx="5878286" cy="1296144"/>
          </a:xfrm>
          <a:prstGeom prst="rect">
            <a:avLst/>
          </a:prstGeom>
          <a:noFill/>
        </p:spPr>
      </p:pic>
      <p:pic>
        <p:nvPicPr>
          <p:cNvPr id="50184" name="Picture 8" descr="beedrinki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3768" y="3721596"/>
            <a:ext cx="2376264" cy="1783783"/>
          </a:xfrm>
          <a:prstGeom prst="rect">
            <a:avLst/>
          </a:prstGeom>
          <a:noFill/>
        </p:spPr>
      </p:pic>
      <p:pic>
        <p:nvPicPr>
          <p:cNvPr id="50186" name="Picture 10" descr="https://s-media-cache-ak0.pinimg.com/736x/35/d5/f1/35d5f1a39df35022a9a5d29ccf0ed041.jpg"/>
          <p:cNvPicPr>
            <a:picLocks noChangeAspect="1" noChangeArrowheads="1"/>
          </p:cNvPicPr>
          <p:nvPr/>
        </p:nvPicPr>
        <p:blipFill>
          <a:blip r:embed="rId5" cstate="print"/>
          <a:srcRect t="7723" b="12277"/>
          <a:stretch>
            <a:fillRect/>
          </a:stretch>
        </p:blipFill>
        <p:spPr bwMode="auto">
          <a:xfrm>
            <a:off x="5004048" y="3721596"/>
            <a:ext cx="1800200" cy="1800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ctrTitle"/>
          </p:nvPr>
        </p:nvSpPr>
        <p:spPr>
          <a:xfrm>
            <a:off x="283801" y="-107722"/>
            <a:ext cx="8576399" cy="12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l"/>
            <a:r>
              <a:rPr lang="es-CO" sz="3600" b="1" dirty="0" smtClean="0">
                <a:solidFill>
                  <a:srgbClr val="FFC000"/>
                </a:solidFill>
              </a:rPr>
              <a:t>Miel, </a:t>
            </a:r>
            <a:r>
              <a:rPr lang="es-CO" sz="3600" b="1" dirty="0" err="1" smtClean="0">
                <a:solidFill>
                  <a:srgbClr val="FFC000"/>
                </a:solidFill>
              </a:rPr>
              <a:t>fabricacion</a:t>
            </a:r>
            <a:r>
              <a:rPr lang="es-CO" sz="3600" b="1" dirty="0" smtClean="0">
                <a:solidFill>
                  <a:srgbClr val="FFC000"/>
                </a:solidFill>
              </a:rPr>
              <a:t>:</a:t>
            </a:r>
            <a:endParaRPr lang="en-US" sz="3600" b="1" dirty="0">
              <a:solidFill>
                <a:srgbClr val="FFC000"/>
              </a:solidFill>
            </a:endParaRPr>
          </a:p>
        </p:txBody>
      </p:sp>
      <p:sp>
        <p:nvSpPr>
          <p:cNvPr id="154" name="Shape 154"/>
          <p:cNvSpPr txBox="1">
            <a:spLocks noGrp="1"/>
          </p:cNvSpPr>
          <p:nvPr>
            <p:ph type="subTitle" idx="1"/>
          </p:nvPr>
        </p:nvSpPr>
        <p:spPr>
          <a:xfrm>
            <a:off x="3930025" y="2962333"/>
            <a:ext cx="5104500" cy="251566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 sz="1400" dirty="0">
              <a:solidFill>
                <a:schemeClr val="dk1"/>
              </a:solidFill>
            </a:endParaRPr>
          </a:p>
          <a:p>
            <a:pPr lvl="0" algn="just" rtl="0">
              <a:spcBef>
                <a:spcPts val="0"/>
              </a:spcBef>
              <a:buNone/>
            </a:pPr>
            <a:r>
              <a:rPr lang="x-none" sz="1600">
                <a:solidFill>
                  <a:schemeClr val="dk1"/>
                </a:solidFill>
              </a:rPr>
              <a:t>Normalmente contiene trazas de polen, cera, propóleo, Enzimas de  la saliva y jugos gástricos, proteínas pequeñas o </a:t>
            </a:r>
            <a:r>
              <a:rPr lang="x-none" sz="1600" smtClean="0">
                <a:solidFill>
                  <a:schemeClr val="dk1"/>
                </a:solidFill>
              </a:rPr>
              <a:t>oligope</a:t>
            </a:r>
            <a:r>
              <a:rPr lang="en-US" sz="1600" dirty="0" smtClean="0">
                <a:solidFill>
                  <a:schemeClr val="dk1"/>
                </a:solidFill>
              </a:rPr>
              <a:t>p</a:t>
            </a:r>
            <a:r>
              <a:rPr lang="x-none" sz="1600" smtClean="0">
                <a:solidFill>
                  <a:schemeClr val="dk1"/>
                </a:solidFill>
              </a:rPr>
              <a:t>tidos</a:t>
            </a:r>
            <a:r>
              <a:rPr lang="x-none" sz="1600">
                <a:solidFill>
                  <a:schemeClr val="dk1"/>
                </a:solidFill>
              </a:rPr>
              <a:t>. </a:t>
            </a:r>
            <a:r>
              <a:rPr lang="en-US" sz="1600" dirty="0" smtClean="0">
                <a:solidFill>
                  <a:schemeClr val="dk1"/>
                </a:solidFill>
              </a:rPr>
              <a:t>B</a:t>
            </a:r>
            <a:r>
              <a:rPr lang="x-none" sz="1600" smtClean="0">
                <a:solidFill>
                  <a:schemeClr val="dk1"/>
                </a:solidFill>
              </a:rPr>
              <a:t>aja </a:t>
            </a:r>
            <a:r>
              <a:rPr lang="en-US" sz="1600" dirty="0" smtClean="0">
                <a:solidFill>
                  <a:schemeClr val="dk1"/>
                </a:solidFill>
              </a:rPr>
              <a:t>en </a:t>
            </a:r>
            <a:r>
              <a:rPr lang="x-none" sz="1600" smtClean="0">
                <a:solidFill>
                  <a:schemeClr val="dk1"/>
                </a:solidFill>
              </a:rPr>
              <a:t>minerales </a:t>
            </a:r>
            <a:r>
              <a:rPr lang="x-none" sz="1600">
                <a:solidFill>
                  <a:schemeClr val="dk1"/>
                </a:solidFill>
              </a:rPr>
              <a:t>y vitaminas</a:t>
            </a:r>
          </a:p>
          <a:p>
            <a:pPr lvl="0" algn="just" rtl="0">
              <a:spcBef>
                <a:spcPts val="0"/>
              </a:spcBef>
              <a:buNone/>
            </a:pPr>
            <a:endParaRPr sz="1600" dirty="0">
              <a:solidFill>
                <a:schemeClr val="dk1"/>
              </a:solidFill>
            </a:endParaRPr>
          </a:p>
          <a:p>
            <a:pPr lvl="0" algn="just" rtl="0">
              <a:spcBef>
                <a:spcPts val="0"/>
              </a:spcBef>
              <a:buNone/>
            </a:pPr>
            <a:r>
              <a:rPr lang="en-US" sz="1600" dirty="0" smtClean="0">
                <a:solidFill>
                  <a:schemeClr val="dk1"/>
                </a:solidFill>
              </a:rPr>
              <a:t>C</a:t>
            </a:r>
            <a:r>
              <a:rPr lang="x-none" sz="1600" smtClean="0">
                <a:solidFill>
                  <a:schemeClr val="dk1"/>
                </a:solidFill>
              </a:rPr>
              <a:t>ontien</a:t>
            </a:r>
            <a:r>
              <a:rPr lang="en-US" sz="1600" dirty="0" smtClean="0">
                <a:solidFill>
                  <a:schemeClr val="dk1"/>
                </a:solidFill>
              </a:rPr>
              <a:t>e</a:t>
            </a:r>
            <a:r>
              <a:rPr lang="x-none" sz="1600" smtClean="0">
                <a:solidFill>
                  <a:schemeClr val="dk1"/>
                </a:solidFill>
              </a:rPr>
              <a:t> </a:t>
            </a:r>
            <a:r>
              <a:rPr lang="x-none" sz="1600">
                <a:solidFill>
                  <a:schemeClr val="dk1"/>
                </a:solidFill>
              </a:rPr>
              <a:t>la enzima glucosa oxidasa que produce peroxido de </a:t>
            </a:r>
            <a:r>
              <a:rPr lang="x-none" sz="1600" smtClean="0">
                <a:solidFill>
                  <a:schemeClr val="dk1"/>
                </a:solidFill>
              </a:rPr>
              <a:t>hidrogeno</a:t>
            </a:r>
            <a:r>
              <a:rPr lang="en-US" sz="1600" dirty="0" smtClean="0">
                <a:solidFill>
                  <a:schemeClr val="dk1"/>
                </a:solidFill>
              </a:rPr>
              <a:t> </a:t>
            </a:r>
            <a:r>
              <a:rPr lang="x-none" sz="1600" smtClean="0">
                <a:solidFill>
                  <a:schemeClr val="dk1"/>
                </a:solidFill>
              </a:rPr>
              <a:t>(</a:t>
            </a:r>
            <a:r>
              <a:rPr lang="x-none" sz="1600">
                <a:solidFill>
                  <a:schemeClr val="dk1"/>
                </a:solidFill>
              </a:rPr>
              <a:t>H2O2) lo cual le aporta valiosas propiedades </a:t>
            </a:r>
            <a:r>
              <a:rPr lang="x-none" sz="1600" smtClean="0">
                <a:solidFill>
                  <a:schemeClr val="dk1"/>
                </a:solidFill>
              </a:rPr>
              <a:t>desinfectantes</a:t>
            </a:r>
            <a:r>
              <a:rPr lang="en-US" sz="1600" dirty="0" smtClean="0">
                <a:solidFill>
                  <a:schemeClr val="dk1"/>
                </a:solidFill>
              </a:rPr>
              <a:t>.</a:t>
            </a:r>
            <a:endParaRPr lang="x-none" sz="1600">
              <a:solidFill>
                <a:schemeClr val="dk1"/>
              </a:solidFill>
            </a:endParaRPr>
          </a:p>
          <a:p>
            <a:pPr lvl="0" algn="l" rtl="0">
              <a:spcBef>
                <a:spcPts val="0"/>
              </a:spcBef>
              <a:buNone/>
            </a:pPr>
            <a:endParaRPr sz="1200" dirty="0">
              <a:solidFill>
                <a:schemeClr val="dk1"/>
              </a:solidFill>
            </a:endParaRPr>
          </a:p>
          <a:p>
            <a:pPr lvl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dirty="0">
              <a:solidFill>
                <a:schemeClr val="dk1"/>
              </a:solidFill>
            </a:endParaRPr>
          </a:p>
          <a:p>
            <a:pPr lvl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algn="l" rtl="0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</a:endParaRPr>
          </a:p>
        </p:txBody>
      </p:sp>
      <p:pic>
        <p:nvPicPr>
          <p:cNvPr id="155" name="Shape 155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352276" y="765529"/>
            <a:ext cx="8088099" cy="2091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706223" y="2897889"/>
            <a:ext cx="3105600" cy="2817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ctrTitle"/>
          </p:nvPr>
        </p:nvSpPr>
        <p:spPr>
          <a:xfrm>
            <a:off x="827584" y="157481"/>
            <a:ext cx="7227315" cy="8711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x-none" sz="3959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MIELES CON VALOR AGREGADO</a:t>
            </a:r>
          </a:p>
        </p:txBody>
      </p:sp>
      <p:pic>
        <p:nvPicPr>
          <p:cNvPr id="162" name="Shape 162"/>
          <p:cNvPicPr preferRelativeResize="0"/>
          <p:nvPr/>
        </p:nvPicPr>
        <p:blipFill rotWithShape="1">
          <a:blip r:embed="rId3" cstate="print">
            <a:alphaModFix/>
          </a:blip>
          <a:srcRect l="49417" t="16070" r="14997" b="23863"/>
          <a:stretch/>
        </p:blipFill>
        <p:spPr>
          <a:xfrm>
            <a:off x="5191325" y="1055808"/>
            <a:ext cx="3800400" cy="300533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2291001" y="6316722"/>
            <a:ext cx="8687999" cy="11263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80000"/>
              </a:lnSpc>
              <a:spcBef>
                <a:spcPts val="496"/>
              </a:spcBef>
              <a:buClr>
                <a:schemeClr val="dk1"/>
              </a:buClr>
              <a:buFont typeface="Arial"/>
              <a:buNone/>
            </a:pPr>
            <a:endParaRPr/>
          </a:p>
        </p:txBody>
      </p:sp>
      <p:sp>
        <p:nvSpPr>
          <p:cNvPr id="164" name="Shape 164"/>
          <p:cNvSpPr txBox="1"/>
          <p:nvPr/>
        </p:nvSpPr>
        <p:spPr>
          <a:xfrm>
            <a:off x="-2892500" y="1893806"/>
            <a:ext cx="3000000" cy="33333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80000"/>
              </a:lnSpc>
              <a:spcBef>
                <a:spcPts val="496"/>
              </a:spcBef>
              <a:buNone/>
            </a:pPr>
            <a:endParaRPr sz="248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Shape 165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5191326" y="5079639"/>
            <a:ext cx="3800475" cy="59266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/>
          <p:nvPr/>
        </p:nvSpPr>
        <p:spPr>
          <a:xfrm>
            <a:off x="5067612" y="4023806"/>
            <a:ext cx="4047900" cy="11263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80000"/>
              </a:lnSpc>
              <a:spcBef>
                <a:spcPts val="0"/>
              </a:spcBef>
              <a:buNone/>
            </a:pPr>
            <a:r>
              <a:rPr lang="x-none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Meliponicultura:</a:t>
            </a:r>
            <a:r>
              <a:rPr lang="x-none" sz="18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x-none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Miel extraida de abejas sin aguijon Ej:</a:t>
            </a:r>
            <a:r>
              <a:rPr lang="x-none" sz="1800" i="1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Tetragonisca angustula- </a:t>
            </a:r>
            <a:r>
              <a:rPr lang="x-none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Abeja Angelita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subTitle" idx="1"/>
          </p:nvPr>
        </p:nvSpPr>
        <p:spPr>
          <a:xfrm>
            <a:off x="213474" y="578001"/>
            <a:ext cx="3123300" cy="4050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buClr>
                <a:srgbClr val="888888"/>
              </a:buClr>
              <a:buFont typeface="Arial"/>
              <a:buNone/>
            </a:pPr>
            <a:endParaRPr sz="18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just" rtl="0">
              <a:spcBef>
                <a:spcPts val="360"/>
              </a:spcBef>
              <a:buNone/>
            </a:pPr>
            <a:r>
              <a:rPr lang="x-none" sz="1600" b="1">
                <a:solidFill>
                  <a:srgbClr val="000000"/>
                </a:solidFill>
              </a:rPr>
              <a:t>Miel orgánica:</a:t>
            </a:r>
            <a:r>
              <a:rPr lang="x-none" sz="1600"/>
              <a:t> se obtiene a base de no utilizar productos químicos y llevar un manejo natural en caso de enfermedades</a:t>
            </a:r>
          </a:p>
          <a:p>
            <a:pPr marR="0" lvl="0" algn="just" rtl="0">
              <a:spcBef>
                <a:spcPts val="360"/>
              </a:spcBef>
              <a:buNone/>
            </a:pPr>
            <a:endParaRPr sz="1600" b="1">
              <a:solidFill>
                <a:srgbClr val="000000"/>
              </a:solidFill>
            </a:endParaRPr>
          </a:p>
          <a:p>
            <a:pPr marR="0" lvl="0" algn="just" rtl="0">
              <a:spcBef>
                <a:spcPts val="360"/>
              </a:spcBef>
              <a:buNone/>
            </a:pPr>
            <a:r>
              <a:rPr lang="x-none" sz="1600" b="1">
                <a:solidFill>
                  <a:srgbClr val="000000"/>
                </a:solidFill>
              </a:rPr>
              <a:t>Mieles</a:t>
            </a:r>
            <a:r>
              <a:rPr lang="x-none" sz="1600" b="1" i="0" u="none" strike="noStrike" cap="none" baseline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monoflorales</a:t>
            </a:r>
            <a:r>
              <a:rPr lang="x-none" sz="1600" b="0" i="0" u="none" strike="noStrike" cap="none" baseline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x-none" sz="16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por  lo menos 45% de su total de granos de polen corresponde a una sola especie vegetal.</a:t>
            </a:r>
          </a:p>
          <a:p>
            <a:pPr marL="0" marR="0" lvl="0" indent="0" algn="just" rtl="0">
              <a:spcBef>
                <a:spcPts val="360"/>
              </a:spcBef>
              <a:buClr>
                <a:srgbClr val="888888"/>
              </a:buClr>
              <a:buFont typeface="Arial"/>
              <a:buNone/>
            </a:pPr>
            <a:endParaRPr sz="16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just" rtl="0">
              <a:spcBef>
                <a:spcPts val="360"/>
              </a:spcBef>
              <a:buNone/>
            </a:pPr>
            <a:r>
              <a:rPr lang="x-none" sz="1600" b="1" i="0" u="none" strike="noStrike" cap="none" baseline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Denominación de origen:</a:t>
            </a:r>
            <a:r>
              <a:rPr lang="x-none" sz="16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mieles mono florales elaboradas de plantas nativas y endémicas a las cuales se les otorga una denominación de origen botánica geográfica certificada.</a:t>
            </a:r>
          </a:p>
          <a:p>
            <a:pPr marL="0" marR="0" lvl="0" indent="0" algn="just" rtl="0">
              <a:spcBef>
                <a:spcPts val="360"/>
              </a:spcBef>
              <a:buClr>
                <a:srgbClr val="888888"/>
              </a:buClr>
              <a:buFont typeface="Arial"/>
              <a:buNone/>
            </a:pPr>
            <a:endParaRPr sz="16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 rtl="0">
              <a:lnSpc>
                <a:spcPct val="80000"/>
              </a:lnSpc>
              <a:spcBef>
                <a:spcPts val="0"/>
              </a:spcBef>
              <a:buNone/>
            </a:pPr>
            <a:endParaRPr sz="1600" b="0" i="0" u="none" strike="noStrike" cap="none" baseline="0">
              <a:solidFill>
                <a:srgbClr val="888888"/>
              </a:solidFill>
            </a:endParaRPr>
          </a:p>
        </p:txBody>
      </p:sp>
      <p:pic>
        <p:nvPicPr>
          <p:cNvPr id="168" name="Shape 168"/>
          <p:cNvPicPr preferRelativeResize="0"/>
          <p:nvPr/>
        </p:nvPicPr>
        <p:blipFill rotWithShape="1">
          <a:blip r:embed="rId5" cstate="print">
            <a:alphaModFix/>
          </a:blip>
          <a:srcRect l="26875" t="36507" r="1285" b="15992"/>
          <a:stretch/>
        </p:blipFill>
        <p:spPr>
          <a:xfrm>
            <a:off x="3442737" y="4478833"/>
            <a:ext cx="1628024" cy="1236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3897700" y="2937584"/>
            <a:ext cx="754974" cy="1423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>
            <a:off x="3843126" y="1311666"/>
            <a:ext cx="884288" cy="1423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561356"/>
            <a:ext cx="7248525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3" name="Rectangle 1"/>
          <p:cNvSpPr>
            <a:spLocks noChangeArrowheads="1"/>
          </p:cNvSpPr>
          <p:nvPr/>
        </p:nvSpPr>
        <p:spPr bwMode="auto">
          <a:xfrm>
            <a:off x="251520" y="913284"/>
            <a:ext cx="820891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  <a:ea typeface="Calibri" pitchFamily="34" charset="0"/>
                <a:cs typeface="Times-Roman"/>
              </a:rPr>
              <a:t>Propiedades: </a:t>
            </a:r>
            <a:r>
              <a:rPr lang="es-CO" sz="1600" dirty="0" smtClean="0">
                <a:latin typeface="Calibri" pitchFamily="34" charset="0"/>
                <a:ea typeface="Calibri" pitchFamily="34" charset="0"/>
                <a:cs typeface="Times-Roman"/>
              </a:rPr>
              <a:t>Ayuda a curar heridas, curar quemaduras graves de la piel, tratamiento de ulceras gástricas. Con la ventaja que no mata al tejido con el que entra en contacto. Tabla 3 [14]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251520" y="193204"/>
            <a:ext cx="8352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b="1" dirty="0" smtClean="0">
                <a:solidFill>
                  <a:srgbClr val="FFC000"/>
                </a:solidFill>
              </a:rPr>
              <a:t>Miel</a:t>
            </a:r>
            <a:endParaRPr lang="es-CO" b="1" dirty="0" smtClean="0"/>
          </a:p>
        </p:txBody>
      </p:sp>
      <p:sp>
        <p:nvSpPr>
          <p:cNvPr id="5" name="4 Rectángulo"/>
          <p:cNvSpPr/>
          <p:nvPr/>
        </p:nvSpPr>
        <p:spPr>
          <a:xfrm>
            <a:off x="251520" y="5233764"/>
            <a:ext cx="8208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14. </a:t>
            </a:r>
            <a:r>
              <a:rPr lang="en-US" sz="1400" dirty="0" err="1"/>
              <a:t>Subrachmanyam</a:t>
            </a:r>
            <a:r>
              <a:rPr lang="en-US" sz="1400" dirty="0"/>
              <a:t>, M. (1991) Topical Application of Honey in Treatment of Burns. Brit. J. Surg. </a:t>
            </a:r>
            <a:r>
              <a:rPr lang="en-US" sz="1400" dirty="0" smtClean="0"/>
              <a:t>78, </a:t>
            </a:r>
            <a:r>
              <a:rPr lang="es-CO" sz="1400" dirty="0" smtClean="0"/>
              <a:t>497-498</a:t>
            </a:r>
            <a:r>
              <a:rPr lang="es-CO" sz="1400" dirty="0"/>
              <a:t>.</a:t>
            </a:r>
          </a:p>
        </p:txBody>
      </p:sp>
      <p:sp>
        <p:nvSpPr>
          <p:cNvPr id="6" name="5 Rectángulo"/>
          <p:cNvSpPr/>
          <p:nvPr/>
        </p:nvSpPr>
        <p:spPr>
          <a:xfrm>
            <a:off x="251520" y="4081636"/>
            <a:ext cx="8217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s-CO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-Roman"/>
              </a:rPr>
              <a:t>T. </a:t>
            </a:r>
            <a:r>
              <a:rPr kumimoji="0" lang="es-CO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-Roman"/>
              </a:rPr>
              <a:t>Postmes</a:t>
            </a:r>
            <a:r>
              <a:rPr kumimoji="0" lang="es-CO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-Roman"/>
              </a:rPr>
              <a:t>: Resultados</a:t>
            </a:r>
            <a:r>
              <a:rPr kumimoji="0" lang="es-CO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-Roman"/>
              </a:rPr>
              <a:t> similares en cerdos quemados. Usando también </a:t>
            </a:r>
            <a:r>
              <a:rPr kumimoji="0" lang="es-CO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-Roman"/>
              </a:rPr>
              <a:t>miel artificial.</a:t>
            </a:r>
            <a:endParaRPr lang="es-CO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251520" y="193204"/>
            <a:ext cx="835292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6">
                    <a:lumMod val="50000"/>
                  </a:schemeClr>
                </a:solidFill>
              </a:rPr>
              <a:t>PROPOLEO</a:t>
            </a:r>
          </a:p>
          <a:p>
            <a:endParaRPr lang="en-US" sz="4000" b="1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s-CO" b="1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5842" name="Picture 2" descr="https://paesleme.files.wordpress.com/2010/09/red-propolis-bees-collecting-resin.jpg?w=58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201316"/>
            <a:ext cx="5562600" cy="4171951"/>
          </a:xfrm>
          <a:prstGeom prst="rect">
            <a:avLst/>
          </a:prstGeom>
          <a:noFill/>
        </p:spPr>
      </p:pic>
      <p:sp>
        <p:nvSpPr>
          <p:cNvPr id="4" name="3 CuadroTexto"/>
          <p:cNvSpPr txBox="1"/>
          <p:nvPr/>
        </p:nvSpPr>
        <p:spPr>
          <a:xfrm>
            <a:off x="5940152" y="1201316"/>
            <a:ext cx="2808312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000" dirty="0" smtClean="0"/>
              <a:t>Las abejas colectan resinas de los arboles y otras especies vegetales.</a:t>
            </a:r>
          </a:p>
          <a:p>
            <a:endParaRPr lang="es-CO" dirty="0" smtClean="0"/>
          </a:p>
          <a:p>
            <a:pPr algn="just"/>
            <a:r>
              <a:rPr lang="es-CO" dirty="0" smtClean="0"/>
              <a:t>Por colmena se producen 150</a:t>
            </a:r>
            <a:r>
              <a:rPr lang="en-US" dirty="0" smtClean="0"/>
              <a:t>-</a:t>
            </a:r>
            <a:r>
              <a:rPr lang="es-CO" dirty="0" smtClean="0"/>
              <a:t>300g de </a:t>
            </a:r>
            <a:r>
              <a:rPr lang="es-CO" dirty="0" err="1" smtClean="0"/>
              <a:t>propoleos</a:t>
            </a:r>
            <a:r>
              <a:rPr lang="es-CO" dirty="0" smtClean="0"/>
              <a:t> al año.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Los </a:t>
            </a:r>
            <a:r>
              <a:rPr lang="en-US" dirty="0" err="1" smtClean="0"/>
              <a:t>apicultores</a:t>
            </a:r>
            <a:r>
              <a:rPr lang="en-US" dirty="0" smtClean="0"/>
              <a:t> lo </a:t>
            </a:r>
            <a:r>
              <a:rPr lang="en-US" dirty="0" err="1" smtClean="0"/>
              <a:t>colectan</a:t>
            </a:r>
            <a:r>
              <a:rPr lang="en-US" dirty="0" smtClean="0"/>
              <a:t> en mayor </a:t>
            </a:r>
            <a:r>
              <a:rPr lang="en-US" dirty="0" err="1" smtClean="0"/>
              <a:t>proporcion</a:t>
            </a:r>
            <a:r>
              <a:rPr lang="en-US" dirty="0" smtClean="0"/>
              <a:t> en primavera (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abejitas</a:t>
            </a:r>
            <a:r>
              <a:rPr lang="en-US" dirty="0" smtClean="0"/>
              <a:t> lo </a:t>
            </a:r>
            <a:r>
              <a:rPr lang="en-US" dirty="0" err="1" smtClean="0"/>
              <a:t>necesitan</a:t>
            </a:r>
            <a:r>
              <a:rPr lang="en-US" dirty="0" smtClean="0"/>
              <a:t> en </a:t>
            </a:r>
            <a:r>
              <a:rPr lang="en-US" dirty="0" err="1" smtClean="0"/>
              <a:t>tiempos</a:t>
            </a:r>
            <a:r>
              <a:rPr lang="en-US" dirty="0" smtClean="0"/>
              <a:t> </a:t>
            </a:r>
            <a:r>
              <a:rPr lang="en-US" dirty="0" err="1" smtClean="0"/>
              <a:t>frios</a:t>
            </a:r>
            <a:r>
              <a:rPr lang="en-US" dirty="0" smtClean="0"/>
              <a:t>)</a:t>
            </a:r>
            <a:endParaRPr lang="es-CO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subTitle" idx="1"/>
          </p:nvPr>
        </p:nvSpPr>
        <p:spPr>
          <a:xfrm>
            <a:off x="152401" y="988028"/>
            <a:ext cx="5803799" cy="155866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r>
              <a:rPr lang="x-none" sz="2400" b="1">
                <a:solidFill>
                  <a:schemeClr val="dk1"/>
                </a:solidFill>
              </a:rPr>
              <a:t>ELABORACIÓN:</a:t>
            </a:r>
          </a:p>
          <a:p>
            <a:pPr lvl="0" algn="l">
              <a:spcBef>
                <a:spcPts val="0"/>
              </a:spcBef>
            </a:pPr>
            <a:r>
              <a:rPr lang="es-CO" sz="1800" dirty="0" smtClean="0"/>
              <a:t>abejas </a:t>
            </a:r>
            <a:r>
              <a:rPr lang="es-CO" sz="1800" b="1" dirty="0" err="1" smtClean="0"/>
              <a:t>pecoreadoras</a:t>
            </a:r>
            <a:r>
              <a:rPr lang="es-CO" sz="1800" dirty="0" smtClean="0"/>
              <a:t> ,cuando no tienen miel o polen a su disposición en el campo, </a:t>
            </a:r>
            <a:r>
              <a:rPr lang="x-none" sz="1800" smtClean="0"/>
              <a:t>recogen </a:t>
            </a:r>
            <a:r>
              <a:rPr lang="x-none" sz="1800"/>
              <a:t>gomas y resinas provenientes de algunas especies vegetales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sz="1400" dirty="0"/>
          </a:p>
        </p:txBody>
      </p:sp>
      <p:sp>
        <p:nvSpPr>
          <p:cNvPr id="178" name="Shape 178"/>
          <p:cNvSpPr txBox="1"/>
          <p:nvPr/>
        </p:nvSpPr>
        <p:spPr>
          <a:xfrm>
            <a:off x="2711557" y="2785492"/>
            <a:ext cx="5964899" cy="9823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x-none" sz="1800">
                <a:solidFill>
                  <a:srgbClr val="999999"/>
                </a:solidFill>
              </a:rPr>
              <a:t>Las abejas las traen en sus patas y al llegar al </a:t>
            </a:r>
            <a:r>
              <a:rPr lang="x-none" sz="1800" smtClean="0">
                <a:solidFill>
                  <a:srgbClr val="999999"/>
                </a:solidFill>
              </a:rPr>
              <a:t>nido</a:t>
            </a:r>
            <a:r>
              <a:rPr lang="en-US" dirty="0" smtClean="0">
                <a:solidFill>
                  <a:srgbClr val="999999"/>
                </a:solidFill>
              </a:rPr>
              <a:t> se </a:t>
            </a:r>
            <a:r>
              <a:rPr lang="en-US" dirty="0" err="1" smtClean="0">
                <a:solidFill>
                  <a:srgbClr val="999999"/>
                </a:solidFill>
              </a:rPr>
              <a:t>dirigen</a:t>
            </a:r>
            <a:r>
              <a:rPr lang="en-US" dirty="0" smtClean="0">
                <a:solidFill>
                  <a:srgbClr val="999999"/>
                </a:solidFill>
              </a:rPr>
              <a:t> </a:t>
            </a:r>
            <a:r>
              <a:rPr lang="en-US" dirty="0" err="1" smtClean="0">
                <a:solidFill>
                  <a:srgbClr val="999999"/>
                </a:solidFill>
              </a:rPr>
              <a:t>directamente</a:t>
            </a:r>
            <a:r>
              <a:rPr lang="en-US" dirty="0" smtClean="0">
                <a:solidFill>
                  <a:srgbClr val="999999"/>
                </a:solidFill>
              </a:rPr>
              <a:t> a </a:t>
            </a:r>
            <a:r>
              <a:rPr lang="en-US" dirty="0" err="1" smtClean="0">
                <a:solidFill>
                  <a:srgbClr val="999999"/>
                </a:solidFill>
              </a:rPr>
              <a:t>donde</a:t>
            </a:r>
            <a:r>
              <a:rPr lang="en-US" dirty="0" smtClean="0">
                <a:solidFill>
                  <a:srgbClr val="999999"/>
                </a:solidFill>
              </a:rPr>
              <a:t> se </a:t>
            </a:r>
            <a:r>
              <a:rPr lang="en-US" dirty="0" err="1" smtClean="0">
                <a:solidFill>
                  <a:srgbClr val="999999"/>
                </a:solidFill>
              </a:rPr>
              <a:t>necesite</a:t>
            </a:r>
            <a:r>
              <a:rPr lang="en-US" dirty="0" smtClean="0">
                <a:solidFill>
                  <a:srgbClr val="999999"/>
                </a:solidFill>
              </a:rPr>
              <a:t>, </a:t>
            </a:r>
            <a:r>
              <a:rPr lang="en-US" sz="1800" dirty="0" smtClean="0">
                <a:solidFill>
                  <a:srgbClr val="999999"/>
                </a:solidFill>
              </a:rPr>
              <a:t> </a:t>
            </a:r>
            <a:r>
              <a:rPr lang="en-US" sz="1800" dirty="0" err="1" smtClean="0">
                <a:solidFill>
                  <a:srgbClr val="999999"/>
                </a:solidFill>
              </a:rPr>
              <a:t>otras</a:t>
            </a:r>
            <a:r>
              <a:rPr lang="en-US" sz="1800" dirty="0" smtClean="0">
                <a:solidFill>
                  <a:srgbClr val="999999"/>
                </a:solidFill>
              </a:rPr>
              <a:t> </a:t>
            </a:r>
            <a:r>
              <a:rPr lang="en-US" sz="1800" dirty="0" err="1" smtClean="0">
                <a:solidFill>
                  <a:srgbClr val="999999"/>
                </a:solidFill>
              </a:rPr>
              <a:t>abejas</a:t>
            </a:r>
            <a:r>
              <a:rPr lang="en-US" sz="1800" dirty="0" smtClean="0">
                <a:solidFill>
                  <a:srgbClr val="999999"/>
                </a:solidFill>
              </a:rPr>
              <a:t> </a:t>
            </a:r>
            <a:r>
              <a:rPr lang="en-US" sz="1800" dirty="0" err="1" smtClean="0">
                <a:solidFill>
                  <a:srgbClr val="999999"/>
                </a:solidFill>
              </a:rPr>
              <a:t>ayudan</a:t>
            </a:r>
            <a:r>
              <a:rPr lang="en-US" sz="1800" dirty="0" smtClean="0">
                <a:solidFill>
                  <a:srgbClr val="999999"/>
                </a:solidFill>
              </a:rPr>
              <a:t> a </a:t>
            </a:r>
            <a:r>
              <a:rPr lang="en-US" sz="1800" dirty="0" err="1" smtClean="0">
                <a:solidFill>
                  <a:srgbClr val="999999"/>
                </a:solidFill>
              </a:rPr>
              <a:t>quitar</a:t>
            </a:r>
            <a:r>
              <a:rPr lang="en-US" sz="1800" dirty="0" smtClean="0">
                <a:solidFill>
                  <a:srgbClr val="999999"/>
                </a:solidFill>
              </a:rPr>
              <a:t> </a:t>
            </a:r>
            <a:r>
              <a:rPr lang="en-US" sz="1800" dirty="0" err="1" smtClean="0">
                <a:solidFill>
                  <a:srgbClr val="999999"/>
                </a:solidFill>
              </a:rPr>
              <a:t>su</a:t>
            </a:r>
            <a:r>
              <a:rPr lang="en-US" sz="1800" dirty="0" smtClean="0">
                <a:solidFill>
                  <a:srgbClr val="999999"/>
                </a:solidFill>
              </a:rPr>
              <a:t> </a:t>
            </a:r>
            <a:r>
              <a:rPr lang="en-US" sz="1800" dirty="0" err="1" smtClean="0">
                <a:solidFill>
                  <a:srgbClr val="999999"/>
                </a:solidFill>
              </a:rPr>
              <a:t>carga</a:t>
            </a:r>
            <a:r>
              <a:rPr lang="en-US" sz="1800" dirty="0" smtClean="0">
                <a:solidFill>
                  <a:srgbClr val="999999"/>
                </a:solidFill>
              </a:rPr>
              <a:t> de </a:t>
            </a:r>
            <a:r>
              <a:rPr lang="en-US" sz="1800" dirty="0" err="1" smtClean="0">
                <a:solidFill>
                  <a:srgbClr val="999999"/>
                </a:solidFill>
              </a:rPr>
              <a:t>resina</a:t>
            </a:r>
            <a:r>
              <a:rPr lang="en-US" sz="1800" dirty="0" smtClean="0">
                <a:solidFill>
                  <a:srgbClr val="999999"/>
                </a:solidFill>
              </a:rPr>
              <a:t> y</a:t>
            </a:r>
            <a:r>
              <a:rPr lang="x-none" sz="1800" smtClean="0">
                <a:solidFill>
                  <a:srgbClr val="999999"/>
                </a:solidFill>
              </a:rPr>
              <a:t> </a:t>
            </a:r>
            <a:r>
              <a:rPr lang="x-none" sz="1800">
                <a:solidFill>
                  <a:srgbClr val="999999"/>
                </a:solidFill>
              </a:rPr>
              <a:t>las mezclan con cera y su propia saliva para hacer propóleo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-1345850" y="3849473"/>
            <a:ext cx="7577100" cy="9823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 txBox="1"/>
          <p:nvPr/>
        </p:nvSpPr>
        <p:spPr>
          <a:xfrm>
            <a:off x="375350" y="4187834"/>
            <a:ext cx="7772400" cy="982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x-none" sz="2400" b="1">
                <a:latin typeface="Calibri"/>
                <a:ea typeface="Calibri"/>
                <a:cs typeface="Calibri"/>
                <a:sym typeface="Calibri"/>
              </a:rPr>
              <a:t>USOS EN EL NIDO: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x-none" sz="2400" b="0" i="0" u="none" strike="noStrike" cap="none" baseline="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x-none" sz="1800" b="0" i="0" u="none" strike="noStrike" cap="none" baseline="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as abejas </a:t>
            </a:r>
            <a:r>
              <a:rPr lang="en-US" sz="1800" b="0" i="0" u="none" strike="noStrike" cap="none" baseline="0" dirty="0" smtClean="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 lo </a:t>
            </a:r>
            <a:r>
              <a:rPr lang="en-US" sz="1800" b="0" i="0" u="none" strike="noStrike" cap="none" baseline="0" dirty="0" err="1" smtClean="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usan</a:t>
            </a:r>
            <a:r>
              <a:rPr lang="en-US" sz="1800" b="0" i="0" u="none" strike="noStrike" cap="none" baseline="0" dirty="0" smtClean="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x-none" sz="1800" b="0" i="0" u="none" strike="noStrike" cap="none" baseline="0" smtClean="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para </a:t>
            </a:r>
            <a:r>
              <a:rPr lang="en-US" sz="1800" b="0" i="0" u="none" strike="noStrike" cap="none" baseline="0" dirty="0" smtClean="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x-none" sz="1800" b="0" i="0" u="none" strike="noStrike" cap="none" baseline="0" smtClean="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x-none" sz="1800" b="0" i="0" u="none" strike="noStrike" cap="none" baseline="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higiene del </a:t>
            </a:r>
            <a:r>
              <a:rPr lang="x-none" sz="1800" b="0" i="0" u="none" strike="noStrike" cap="none" baseline="0" smtClean="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nido</a:t>
            </a:r>
            <a:r>
              <a:rPr lang="en-US" dirty="0" smtClean="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x-none" sz="1800" b="0" i="0" u="none" strike="noStrike" cap="none" baseline="0" smtClean="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rellenar </a:t>
            </a:r>
            <a:r>
              <a:rPr lang="x-none" sz="1800" b="0" i="0" u="none" strike="noStrike" cap="none" baseline="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grietas  pequeñas</a:t>
            </a:r>
            <a:r>
              <a:rPr lang="x-none" sz="1800" b="0" i="0" u="none" strike="noStrike" cap="none" baseline="0" smtClean="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800" b="0" i="0" u="none" strike="noStrike" cap="none" baseline="0" dirty="0" smtClean="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b="0" i="0" u="none" strike="noStrike" cap="none" baseline="0" dirty="0" err="1" smtClean="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mantener</a:t>
            </a:r>
            <a:r>
              <a:rPr lang="en-US" sz="1800" b="0" i="0" u="none" strike="noStrike" cap="none" baseline="0" dirty="0" smtClean="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1800" b="0" i="0" u="none" strike="noStrike" cap="none" baseline="0" dirty="0" err="1" smtClean="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colmena</a:t>
            </a:r>
            <a:r>
              <a:rPr lang="en-US" sz="1800" b="0" i="0" u="none" strike="noStrike" cap="none" baseline="0" dirty="0" smtClean="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baseline="0" dirty="0" err="1" smtClean="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sellada</a:t>
            </a:r>
            <a:r>
              <a:rPr lang="x-none" sz="1800" b="0" i="0" u="none" strike="noStrike" cap="none" baseline="0" smtClean="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x-none" sz="1800" b="0" i="0" u="none" strike="noStrike" cap="none" baseline="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Tienden a utilizarlo principalmente en la </a:t>
            </a:r>
            <a:r>
              <a:rPr lang="x-none" sz="1800" b="0" i="0" u="none" strike="noStrike" cap="none" baseline="0" smtClean="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parte </a:t>
            </a:r>
            <a:r>
              <a:rPr lang="x-none" sz="1800" b="0" i="0" u="none" strike="noStrike" cap="none" baseline="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superior del nido  para garantizar </a:t>
            </a:r>
            <a:r>
              <a:rPr lang="en-US" sz="1800" b="0" i="0" u="none" strike="noStrike" cap="none" baseline="0" dirty="0" err="1" smtClean="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aislamiento</a:t>
            </a:r>
            <a:r>
              <a:rPr lang="x-none" sz="1800" b="0" i="0" u="none" strike="noStrike" cap="none" baseline="0" smtClean="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x-none" sz="1800" smtClean="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térmic</a:t>
            </a:r>
            <a:r>
              <a:rPr lang="en-US" dirty="0" smtClean="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endParaRPr lang="x-none" sz="18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Shape 181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 rot="5400000">
            <a:off x="54559" y="2671647"/>
            <a:ext cx="1619306" cy="13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5652120" y="985292"/>
            <a:ext cx="1369400" cy="1521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7164288" y="985292"/>
            <a:ext cx="1914237" cy="1558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1619672" y="2587750"/>
            <a:ext cx="977294" cy="161930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10 CuadroTexto"/>
          <p:cNvSpPr txBox="1"/>
          <p:nvPr/>
        </p:nvSpPr>
        <p:spPr>
          <a:xfrm>
            <a:off x="251520" y="193204"/>
            <a:ext cx="835292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6">
                    <a:lumMod val="50000"/>
                  </a:schemeClr>
                </a:solidFill>
              </a:rPr>
              <a:t>PROPOLEO</a:t>
            </a:r>
          </a:p>
          <a:p>
            <a:endParaRPr lang="en-US" sz="4000" b="1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s-CO" b="1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51520" y="193204"/>
            <a:ext cx="835292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6">
                    <a:lumMod val="50000"/>
                  </a:schemeClr>
                </a:solidFill>
              </a:rPr>
              <a:t>PROPOLEO</a:t>
            </a:r>
          </a:p>
          <a:p>
            <a:endParaRPr lang="en-US" sz="4000" b="1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s-CO" b="1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9154" name="AutoShape 2" descr="http://definicion.de/wp-content/uploads/2011/07/Resina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913284"/>
            <a:ext cx="3096344" cy="2381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CuadroTexto"/>
          <p:cNvSpPr txBox="1"/>
          <p:nvPr/>
        </p:nvSpPr>
        <p:spPr>
          <a:xfrm>
            <a:off x="3563888" y="337220"/>
            <a:ext cx="49685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 smtClean="0"/>
              <a:t>La resina es una </a:t>
            </a:r>
            <a:r>
              <a:rPr lang="es-CO" dirty="0" err="1" smtClean="0"/>
              <a:t>secrecion</a:t>
            </a:r>
            <a:r>
              <a:rPr lang="es-CO" dirty="0" smtClean="0"/>
              <a:t> de la planta, se emplea para hacer barnices, </a:t>
            </a:r>
            <a:r>
              <a:rPr lang="es-CO" b="1" dirty="0" smtClean="0"/>
              <a:t>adhesivos </a:t>
            </a:r>
            <a:r>
              <a:rPr lang="es-CO" dirty="0" smtClean="0"/>
              <a:t>y aditivos alimenticios.</a:t>
            </a:r>
          </a:p>
          <a:p>
            <a:pPr algn="just"/>
            <a:endParaRPr lang="es-CO" dirty="0" smtClean="0"/>
          </a:p>
          <a:p>
            <a:pPr algn="just"/>
            <a:r>
              <a:rPr lang="es-CO" b="1" dirty="0" smtClean="0"/>
              <a:t>No soluble en agua</a:t>
            </a:r>
            <a:r>
              <a:rPr lang="es-CO" dirty="0" smtClean="0"/>
              <a:t>, soluble en alcohol: por eso las abejas lo secretan de sus </a:t>
            </a:r>
            <a:r>
              <a:rPr lang="es-CO" dirty="0" err="1" smtClean="0"/>
              <a:t>glandulas</a:t>
            </a:r>
            <a:r>
              <a:rPr lang="es-CO" dirty="0" smtClean="0"/>
              <a:t> mandibulares para el </a:t>
            </a:r>
            <a:r>
              <a:rPr lang="es-CO" dirty="0" err="1" smtClean="0"/>
              <a:t>hablandamiento</a:t>
            </a:r>
            <a:r>
              <a:rPr lang="es-CO" dirty="0" smtClean="0"/>
              <a:t> de las resinas</a:t>
            </a:r>
            <a:endParaRPr lang="es-CO" dirty="0"/>
          </a:p>
        </p:txBody>
      </p:sp>
      <p:sp>
        <p:nvSpPr>
          <p:cNvPr id="49157" name="AutoShape 5" descr="http://www.ergo-log.com/plaatjes/10hydroxy2decenoicacidstructure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9159" name="AutoShape 7" descr="http://www.ergo-log.com/plaatjes/10hydroxy2decenoicacidstructure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4916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3928" y="2281436"/>
            <a:ext cx="4104456" cy="1149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9 CuadroTexto"/>
          <p:cNvSpPr txBox="1"/>
          <p:nvPr/>
        </p:nvSpPr>
        <p:spPr>
          <a:xfrm>
            <a:off x="179512" y="4081636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¿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la </a:t>
            </a:r>
            <a:r>
              <a:rPr lang="en-US" dirty="0" err="1" smtClean="0"/>
              <a:t>planta</a:t>
            </a:r>
            <a:r>
              <a:rPr lang="en-US" dirty="0" smtClean="0"/>
              <a:t> </a:t>
            </a:r>
            <a:r>
              <a:rPr lang="en-US" dirty="0" err="1" smtClean="0"/>
              <a:t>fabrica</a:t>
            </a:r>
            <a:r>
              <a:rPr lang="en-US" dirty="0" smtClean="0"/>
              <a:t> </a:t>
            </a:r>
            <a:r>
              <a:rPr lang="en-US" dirty="0" err="1" smtClean="0"/>
              <a:t>resinas</a:t>
            </a:r>
            <a:r>
              <a:rPr lang="en-US" dirty="0" smtClean="0"/>
              <a:t>? </a:t>
            </a:r>
            <a:endParaRPr lang="es-CO" dirty="0"/>
          </a:p>
        </p:txBody>
      </p:sp>
      <p:sp>
        <p:nvSpPr>
          <p:cNvPr id="49162" name="AutoShape 10" descr="Bee in Amb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49163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47864" y="3505572"/>
            <a:ext cx="2952750" cy="183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65" name="AutoShape 13" descr="http://p2.la-img.com/171/29802/11634683_1_l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49167" name="Picture 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00192" y="3505572"/>
            <a:ext cx="2699914" cy="1794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5" name="Picture 5" descr="http://www.tinkerstyle.com/files/2014/02/miel-e139188805034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48197" y="0"/>
            <a:ext cx="4795803" cy="5715000"/>
          </a:xfrm>
          <a:prstGeom prst="rect">
            <a:avLst/>
          </a:prstGeom>
          <a:noFill/>
        </p:spPr>
      </p:pic>
      <p:sp>
        <p:nvSpPr>
          <p:cNvPr id="5" name="4 Rectángulo"/>
          <p:cNvSpPr/>
          <p:nvPr/>
        </p:nvSpPr>
        <p:spPr>
          <a:xfrm>
            <a:off x="611560" y="913284"/>
            <a:ext cx="51845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“La </a:t>
            </a:r>
            <a:r>
              <a:rPr lang="en-US" dirty="0" err="1" smtClean="0"/>
              <a:t>miel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un don del </a:t>
            </a:r>
            <a:r>
              <a:rPr lang="en-US" dirty="0" err="1" smtClean="0"/>
              <a:t>cielo</a:t>
            </a:r>
            <a:r>
              <a:rPr lang="en-US" dirty="0" smtClean="0"/>
              <a:t>, </a:t>
            </a:r>
            <a:r>
              <a:rPr lang="en-US" dirty="0" err="1" smtClean="0"/>
              <a:t>producida</a:t>
            </a:r>
            <a:r>
              <a:rPr lang="en-US" dirty="0" smtClean="0"/>
              <a:t> </a:t>
            </a:r>
            <a:r>
              <a:rPr lang="en-US" dirty="0" err="1" smtClean="0"/>
              <a:t>principalmente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</a:t>
            </a:r>
            <a:r>
              <a:rPr lang="en-US" dirty="0" err="1" smtClean="0"/>
              <a:t>nacen</a:t>
            </a:r>
            <a:r>
              <a:rPr lang="en-US" dirty="0" smtClean="0"/>
              <a:t>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estrellas</a:t>
            </a:r>
            <a:r>
              <a:rPr lang="en-US" dirty="0" smtClean="0"/>
              <a:t> y </a:t>
            </a:r>
            <a:r>
              <a:rPr lang="en-US" dirty="0" err="1" smtClean="0"/>
              <a:t>cuando</a:t>
            </a:r>
            <a:r>
              <a:rPr lang="en-US" dirty="0" smtClean="0"/>
              <a:t> el </a:t>
            </a:r>
            <a:r>
              <a:rPr lang="en-US" dirty="0" err="1" smtClean="0"/>
              <a:t>arcoiris</a:t>
            </a:r>
            <a:r>
              <a:rPr lang="en-US" dirty="0" smtClean="0"/>
              <a:t> </a:t>
            </a:r>
            <a:r>
              <a:rPr lang="en-US" dirty="0" err="1" smtClean="0"/>
              <a:t>descansa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la </a:t>
            </a:r>
            <a:r>
              <a:rPr lang="en-US" dirty="0" err="1" smtClean="0"/>
              <a:t>tierra</a:t>
            </a:r>
            <a:r>
              <a:rPr lang="en-US" dirty="0" smtClean="0"/>
              <a:t>” </a:t>
            </a:r>
          </a:p>
          <a:p>
            <a:pPr algn="ctr"/>
            <a:endParaRPr lang="en-US" dirty="0" smtClean="0"/>
          </a:p>
          <a:p>
            <a:pPr algn="r"/>
            <a:r>
              <a:rPr lang="en-US" i="1" dirty="0" err="1" smtClean="0"/>
              <a:t>Aristoteles</a:t>
            </a:r>
            <a:r>
              <a:rPr lang="en-US" i="1" dirty="0" smtClean="0"/>
              <a:t> (390 </a:t>
            </a:r>
            <a:r>
              <a:rPr lang="en-US" i="1" dirty="0" err="1" smtClean="0"/>
              <a:t>a.c</a:t>
            </a:r>
            <a:r>
              <a:rPr lang="en-US" i="1" dirty="0" smtClean="0"/>
              <a:t>)</a:t>
            </a:r>
            <a:endParaRPr lang="es-CO" i="1" dirty="0"/>
          </a:p>
        </p:txBody>
      </p:sp>
      <p:sp>
        <p:nvSpPr>
          <p:cNvPr id="6" name="5 Rectángulo"/>
          <p:cNvSpPr/>
          <p:nvPr/>
        </p:nvSpPr>
        <p:spPr>
          <a:xfrm>
            <a:off x="395536" y="3145532"/>
            <a:ext cx="39604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“El </a:t>
            </a:r>
            <a:r>
              <a:rPr lang="en-US" dirty="0" err="1" smtClean="0"/>
              <a:t>mejor</a:t>
            </a:r>
            <a:r>
              <a:rPr lang="en-US" dirty="0" smtClean="0"/>
              <a:t> y </a:t>
            </a:r>
            <a:r>
              <a:rPr lang="en-US" dirty="0" err="1" smtClean="0"/>
              <a:t>mas</a:t>
            </a:r>
            <a:r>
              <a:rPr lang="en-US" dirty="0" smtClean="0"/>
              <a:t> </a:t>
            </a:r>
            <a:r>
              <a:rPr lang="en-US" dirty="0" err="1" smtClean="0"/>
              <a:t>puro</a:t>
            </a:r>
            <a:r>
              <a:rPr lang="en-US" dirty="0" smtClean="0"/>
              <a:t> nectar </a:t>
            </a:r>
            <a:r>
              <a:rPr lang="en-US" dirty="0" err="1" smtClean="0"/>
              <a:t>viene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</a:t>
            </a:r>
            <a:r>
              <a:rPr lang="en-US" dirty="0" err="1" smtClean="0"/>
              <a:t>arriba</a:t>
            </a:r>
            <a:r>
              <a:rPr lang="en-US" dirty="0" smtClean="0"/>
              <a:t>; </a:t>
            </a:r>
            <a:r>
              <a:rPr lang="en-US" dirty="0" err="1" smtClean="0"/>
              <a:t>destilado</a:t>
            </a:r>
            <a:r>
              <a:rPr lang="en-US" dirty="0" smtClean="0"/>
              <a:t> </a:t>
            </a:r>
            <a:r>
              <a:rPr lang="en-US" dirty="0" err="1" smtClean="0"/>
              <a:t>milagrosamente</a:t>
            </a:r>
            <a:r>
              <a:rPr lang="en-US" dirty="0" smtClean="0"/>
              <a:t> del </a:t>
            </a:r>
            <a:r>
              <a:rPr lang="en-US" dirty="0" err="1" smtClean="0"/>
              <a:t>aire</a:t>
            </a:r>
            <a:r>
              <a:rPr lang="en-US" dirty="0" smtClean="0"/>
              <a:t>, </a:t>
            </a:r>
            <a:r>
              <a:rPr lang="en-US" dirty="0" err="1" smtClean="0"/>
              <a:t>desciende</a:t>
            </a:r>
            <a:r>
              <a:rPr lang="en-US" dirty="0" smtClean="0"/>
              <a:t> a la </a:t>
            </a:r>
            <a:r>
              <a:rPr lang="en-US" dirty="0" err="1" smtClean="0"/>
              <a:t>tierra</a:t>
            </a:r>
            <a:r>
              <a:rPr lang="en-US" dirty="0" smtClean="0"/>
              <a:t> en un </a:t>
            </a:r>
            <a:r>
              <a:rPr lang="en-US" dirty="0" err="1" smtClean="0"/>
              <a:t>rocio</a:t>
            </a:r>
            <a:r>
              <a:rPr lang="en-US" dirty="0" smtClean="0"/>
              <a:t>”</a:t>
            </a:r>
          </a:p>
          <a:p>
            <a:pPr algn="r"/>
            <a:endParaRPr lang="en-US" i="1" dirty="0" smtClean="0"/>
          </a:p>
          <a:p>
            <a:pPr algn="r"/>
            <a:r>
              <a:rPr lang="en-US" i="1" dirty="0" smtClean="0"/>
              <a:t>Charles Butler (1609)</a:t>
            </a:r>
            <a:endParaRPr lang="es-CO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251520" y="193204"/>
            <a:ext cx="835292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6">
                    <a:lumMod val="50000"/>
                  </a:schemeClr>
                </a:solidFill>
              </a:rPr>
              <a:t>PROPOLEO</a:t>
            </a:r>
          </a:p>
          <a:p>
            <a:endParaRPr lang="en-US" sz="4000" b="1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s-CO" b="1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5419" t="7606" r="11040"/>
          <a:stretch>
            <a:fillRect/>
          </a:stretch>
        </p:blipFill>
        <p:spPr bwMode="auto">
          <a:xfrm>
            <a:off x="1835696" y="915515"/>
            <a:ext cx="7308304" cy="4799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 l="14286" r="11905" b="73441"/>
          <a:stretch>
            <a:fillRect/>
          </a:stretch>
        </p:blipFill>
        <p:spPr bwMode="auto">
          <a:xfrm>
            <a:off x="2051720" y="2081672"/>
            <a:ext cx="1224136" cy="63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 l="16667" t="33199" r="11905" b="45222"/>
          <a:stretch>
            <a:fillRect/>
          </a:stretch>
        </p:blipFill>
        <p:spPr bwMode="auto">
          <a:xfrm>
            <a:off x="1835696" y="3937620"/>
            <a:ext cx="1512168" cy="655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/>
          <a:srcRect l="20255" t="61418" r="21429" b="12023"/>
          <a:stretch>
            <a:fillRect/>
          </a:stretch>
        </p:blipFill>
        <p:spPr bwMode="auto">
          <a:xfrm>
            <a:off x="2195736" y="3038079"/>
            <a:ext cx="936104" cy="611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http://www.songbirdnaturals.co.uk/prodzoomimg35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1034"/>
          <a:stretch/>
        </p:blipFill>
        <p:spPr bwMode="auto">
          <a:xfrm>
            <a:off x="0" y="3937620"/>
            <a:ext cx="1575055" cy="147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www.drogueriasanjorge.com/media/catalog/product/cache/1/image/900x900/941af757790c37c9af613b1fa9334585/p/r/propoleo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4950" t="9037" r="27274" b="9213"/>
          <a:stretch/>
        </p:blipFill>
        <p:spPr bwMode="auto">
          <a:xfrm>
            <a:off x="251520" y="2065412"/>
            <a:ext cx="1306286" cy="186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s://www.farmaciaencasaonline.es/images/155905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1203"/>
          <a:stretch/>
        </p:blipFill>
        <p:spPr bwMode="auto">
          <a:xfrm>
            <a:off x="72008" y="985292"/>
            <a:ext cx="1691680" cy="93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://cdn.aoteanz.com/media/catalog/product/cache/1/thumbnail/9df78eab33525d08d6e5fb8d27136e95/a/v/avoca_toothpaste_tube_web_1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3841"/>
          <a:stretch/>
        </p:blipFill>
        <p:spPr bwMode="auto">
          <a:xfrm>
            <a:off x="2987824" y="0"/>
            <a:ext cx="3413750" cy="98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51520" y="193204"/>
            <a:ext cx="835292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6">
                    <a:lumMod val="50000"/>
                  </a:schemeClr>
                </a:solidFill>
              </a:rPr>
              <a:t>VENENO (APITOXINA)</a:t>
            </a:r>
          </a:p>
          <a:p>
            <a:endParaRPr lang="en-US" sz="4000" b="1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s-CO" b="1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5606" name="Picture 6" descr="http://scielo.isciii.es/img/asisna/v26s1/img/suple34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136" y="2137420"/>
            <a:ext cx="2592288" cy="3324229"/>
          </a:xfrm>
          <a:prstGeom prst="rect">
            <a:avLst/>
          </a:prstGeom>
          <a:noFill/>
        </p:spPr>
      </p:pic>
      <p:sp>
        <p:nvSpPr>
          <p:cNvPr id="7" name="6 Rectángulo"/>
          <p:cNvSpPr/>
          <p:nvPr/>
        </p:nvSpPr>
        <p:spPr>
          <a:xfrm>
            <a:off x="3059832" y="985292"/>
            <a:ext cx="633670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CO" b="1" dirty="0" smtClean="0"/>
              <a:t>I</a:t>
            </a:r>
            <a:r>
              <a:rPr lang="es-CO" dirty="0" smtClean="0"/>
              <a:t>ntroducido a nuestra </a:t>
            </a:r>
            <a:r>
              <a:rPr lang="es-CO" dirty="0"/>
              <a:t>piel a razón de 0.3 mg por cada </a:t>
            </a:r>
            <a:r>
              <a:rPr lang="es-CO" dirty="0" smtClean="0"/>
              <a:t>picadura.</a:t>
            </a:r>
          </a:p>
          <a:p>
            <a:pPr lvl="1"/>
            <a:endParaRPr lang="es-CO" b="1" dirty="0"/>
          </a:p>
          <a:p>
            <a:pPr lvl="1"/>
            <a:r>
              <a:rPr lang="en-US" b="1" dirty="0" smtClean="0"/>
              <a:t>E</a:t>
            </a:r>
            <a:r>
              <a:rPr lang="en-US" dirty="0" smtClean="0"/>
              <a:t>l </a:t>
            </a:r>
            <a:r>
              <a:rPr lang="en-US" dirty="0" err="1" smtClean="0"/>
              <a:t>veneno</a:t>
            </a:r>
            <a:r>
              <a:rPr lang="en-US" dirty="0" smtClean="0"/>
              <a:t> </a:t>
            </a:r>
            <a:r>
              <a:rPr lang="en-US" dirty="0" err="1" smtClean="0"/>
              <a:t>tiene</a:t>
            </a:r>
            <a:r>
              <a:rPr lang="en-US" dirty="0" smtClean="0"/>
              <a:t> </a:t>
            </a:r>
            <a:r>
              <a:rPr lang="en-US" dirty="0" err="1" smtClean="0"/>
              <a:t>caracter</a:t>
            </a:r>
            <a:r>
              <a:rPr lang="en-US" dirty="0" smtClean="0"/>
              <a:t> </a:t>
            </a:r>
            <a:r>
              <a:rPr lang="en-US" dirty="0" err="1" smtClean="0"/>
              <a:t>acido</a:t>
            </a:r>
            <a:r>
              <a:rPr lang="en-US" dirty="0" smtClean="0"/>
              <a:t> (</a:t>
            </a:r>
            <a:r>
              <a:rPr lang="en-US" dirty="0" err="1" smtClean="0"/>
              <a:t>rojo</a:t>
            </a:r>
            <a:r>
              <a:rPr lang="en-US" dirty="0" smtClean="0"/>
              <a:t> en </a:t>
            </a:r>
            <a:r>
              <a:rPr lang="en-US" dirty="0" err="1" smtClean="0"/>
              <a:t>tornasol</a:t>
            </a:r>
            <a:r>
              <a:rPr lang="en-US" dirty="0" smtClean="0"/>
              <a:t> </a:t>
            </a:r>
            <a:r>
              <a:rPr lang="en-US" dirty="0" err="1" smtClean="0"/>
              <a:t>azul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pPr lvl="1"/>
            <a:r>
              <a:rPr lang="es-CO" b="1" dirty="0" smtClean="0"/>
              <a:t>E</a:t>
            </a:r>
            <a:r>
              <a:rPr lang="es-CO" dirty="0" smtClean="0"/>
              <a:t>s un </a:t>
            </a:r>
            <a:r>
              <a:rPr lang="es-CO" dirty="0"/>
              <a:t>marcado estimulante de los músculos lisos</a:t>
            </a:r>
          </a:p>
        </p:txBody>
      </p:sp>
      <p:pic>
        <p:nvPicPr>
          <p:cNvPr id="8" name="Picture 4" descr="http://beespotter.org/topics/stings/stinger-sac2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8672" y="913284"/>
            <a:ext cx="2709192" cy="1849388"/>
          </a:xfrm>
          <a:prstGeom prst="rect">
            <a:avLst/>
          </a:prstGeom>
          <a:noFill/>
        </p:spPr>
      </p:pic>
      <p:sp>
        <p:nvSpPr>
          <p:cNvPr id="9" name="8 Rectángulo"/>
          <p:cNvSpPr/>
          <p:nvPr/>
        </p:nvSpPr>
        <p:spPr>
          <a:xfrm>
            <a:off x="3096344" y="2929508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b="1" dirty="0"/>
              <a:t>S</a:t>
            </a:r>
            <a:r>
              <a:rPr lang="es-CO" dirty="0"/>
              <a:t>oluble en agua y ácidos</a:t>
            </a:r>
          </a:p>
          <a:p>
            <a:r>
              <a:rPr lang="es-CO" b="1" dirty="0"/>
              <a:t>C</a:t>
            </a:r>
            <a:r>
              <a:rPr lang="es-CO" dirty="0"/>
              <a:t>asi insoluble en </a:t>
            </a:r>
            <a:r>
              <a:rPr lang="es-CO" dirty="0" smtClean="0"/>
              <a:t>alcohol</a:t>
            </a:r>
          </a:p>
          <a:p>
            <a:endParaRPr lang="en-US" dirty="0"/>
          </a:p>
          <a:p>
            <a:r>
              <a:rPr lang="es-CO" b="1" dirty="0" smtClean="0"/>
              <a:t>A</a:t>
            </a:r>
            <a:r>
              <a:rPr lang="es-CO" dirty="0" smtClean="0"/>
              <a:t>l </a:t>
            </a:r>
            <a:r>
              <a:rPr lang="es-CO" dirty="0"/>
              <a:t>igual que el veneno de serpiente, no tiene efecto si se toma por vía </a:t>
            </a:r>
            <a:r>
              <a:rPr lang="es-CO" dirty="0" smtClean="0"/>
              <a:t>oral</a:t>
            </a:r>
          </a:p>
          <a:p>
            <a:endParaRPr lang="en-US" dirty="0"/>
          </a:p>
          <a:p>
            <a:r>
              <a:rPr lang="es-CO" b="1" dirty="0" smtClean="0"/>
              <a:t>U</a:t>
            </a:r>
            <a:r>
              <a:rPr lang="es-CO" dirty="0" smtClean="0"/>
              <a:t>na </a:t>
            </a:r>
            <a:r>
              <a:rPr lang="es-CO" dirty="0"/>
              <a:t>picadura de abeja= 0.012mg de veneno seco (0.03-04 mg de veneno líquido</a:t>
            </a:r>
            <a:r>
              <a:rPr lang="es-CO" dirty="0" smtClean="0"/>
              <a:t>). 88% agua en peso.</a:t>
            </a:r>
            <a:endParaRPr lang="es-CO" dirty="0"/>
          </a:p>
          <a:p>
            <a:endParaRPr lang="es-CO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057300"/>
            <a:ext cx="8228554" cy="4306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2 CuadroTexto"/>
          <p:cNvSpPr txBox="1"/>
          <p:nvPr/>
        </p:nvSpPr>
        <p:spPr>
          <a:xfrm>
            <a:off x="251520" y="193204"/>
            <a:ext cx="835292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6">
                    <a:lumMod val="50000"/>
                  </a:schemeClr>
                </a:solidFill>
              </a:rPr>
              <a:t>VENENO (APITOXINA)</a:t>
            </a:r>
          </a:p>
          <a:p>
            <a:endParaRPr lang="en-US" sz="4000" b="1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s-CO" b="1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/>
        </p:nvSpPr>
        <p:spPr>
          <a:xfrm>
            <a:off x="199875" y="4321445"/>
            <a:ext cx="8861100" cy="7966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x-none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COMPOSICIÓN</a:t>
            </a:r>
            <a:r>
              <a:rPr lang="x-none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x-non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Contiene los 8 aminoácidos esenciales, lípidos, carbohidratos, proteínas , todo el  complejo vitaminas B, vitamina C, Acetilcolina, testosterona, péptidos similares a la insulina y componentes antibacterianos y antibióticos, aceites esenciales , esteroles, antocianinas, flavonoides, ácido ferúlico</a:t>
            </a:r>
          </a:p>
        </p:txBody>
      </p:sp>
      <p:pic>
        <p:nvPicPr>
          <p:cNvPr id="191" name="Shape 191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4538650" y="1893278"/>
            <a:ext cx="3637798" cy="269466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203325" y="849084"/>
            <a:ext cx="8229600" cy="7966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indent="0" algn="just" rtl="0">
              <a:spcBef>
                <a:spcPts val="0"/>
              </a:spcBef>
              <a:buNone/>
            </a:pPr>
            <a:r>
              <a:rPr lang="x-none" sz="1600" b="1"/>
              <a:t>ELABORACIÓN</a:t>
            </a:r>
          </a:p>
          <a:p>
            <a:pPr marL="0" marR="0" lvl="0" indent="0" algn="just" rtl="0">
              <a:spcBef>
                <a:spcPts val="0"/>
              </a:spcBef>
              <a:buNone/>
            </a:pPr>
            <a:r>
              <a:rPr lang="x-none" sz="1600"/>
              <a:t>P</a:t>
            </a:r>
            <a:r>
              <a:rPr lang="x-none"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roducto de la mezcla </a:t>
            </a:r>
            <a:r>
              <a:rPr lang="x-none" sz="1600"/>
              <a:t>de pan de abeja con las</a:t>
            </a:r>
            <a:r>
              <a:rPr lang="x-none"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x-none" sz="1600"/>
              <a:t>secreciones</a:t>
            </a:r>
            <a:r>
              <a:rPr lang="x-none"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las glándulas hipofaríngeas y mandibulares de abejas </a:t>
            </a:r>
            <a:r>
              <a:rPr lang="x-none" sz="1600"/>
              <a:t>jóvenes. </a:t>
            </a:r>
          </a:p>
          <a:p>
            <a:pPr marL="0" marR="0" indent="0" algn="just" rtl="0">
              <a:spcBef>
                <a:spcPts val="0"/>
              </a:spcBef>
              <a:buNone/>
            </a:pPr>
            <a:endParaRPr sz="1600" dirty="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1600" dirty="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1200" dirty="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1200" dirty="0"/>
          </a:p>
        </p:txBody>
      </p:sp>
      <p:sp>
        <p:nvSpPr>
          <p:cNvPr id="193" name="Shape 193"/>
          <p:cNvSpPr txBox="1"/>
          <p:nvPr/>
        </p:nvSpPr>
        <p:spPr>
          <a:xfrm>
            <a:off x="203325" y="1893278"/>
            <a:ext cx="3637799" cy="7966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x-none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TIPOS:</a:t>
            </a:r>
          </a:p>
          <a:p>
            <a:pPr lvl="0" algn="just" rtl="0">
              <a:spcBef>
                <a:spcPts val="0"/>
              </a:spcBef>
              <a:buNone/>
            </a:pPr>
            <a:r>
              <a:rPr lang="x-none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Leche abeja:</a:t>
            </a:r>
            <a:r>
              <a:rPr lang="x-non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 consumida por las larvas, zánganos y obreras. proporción 2SM:9SH:3P</a:t>
            </a:r>
          </a:p>
          <a:p>
            <a:pPr lvl="0" algn="just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just" rt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x-none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Jalea real:</a:t>
            </a:r>
            <a:r>
              <a:rPr lang="x-non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Consumida por la reina durante toda su vida. proporción   1SM:1SH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251520" y="193204"/>
            <a:ext cx="835292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6">
                    <a:lumMod val="50000"/>
                  </a:schemeClr>
                </a:solidFill>
              </a:rPr>
              <a:t>JALEA REAL</a:t>
            </a:r>
          </a:p>
          <a:p>
            <a:endParaRPr lang="en-US" sz="4000" b="1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s-CO" b="1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859589"/>
            <a:ext cx="6984776" cy="4734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2 CuadroTexto"/>
          <p:cNvSpPr txBox="1"/>
          <p:nvPr/>
        </p:nvSpPr>
        <p:spPr>
          <a:xfrm>
            <a:off x="251520" y="193204"/>
            <a:ext cx="835292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6">
                    <a:lumMod val="50000"/>
                  </a:schemeClr>
                </a:solidFill>
              </a:rPr>
              <a:t>JALEA REAL</a:t>
            </a:r>
          </a:p>
          <a:p>
            <a:endParaRPr lang="en-US" sz="4000" b="1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s-CO" b="1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177375" y="769268"/>
            <a:ext cx="4686300" cy="180533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dirty="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1200" dirty="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x-none" sz="1800" b="1"/>
              <a:t>CARACTERÍSTICAS: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x-none" sz="1800"/>
              <a:t>Su sabor ácido y rancio.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x-none" sz="1800"/>
              <a:t>Vida útil: 5 días sin refrigeración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x-none" sz="1800"/>
              <a:t>La mezcla con miel aumenta su vida útil.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1200" dirty="0"/>
          </a:p>
          <a:p>
            <a:pPr>
              <a:spcBef>
                <a:spcPts val="0"/>
              </a:spcBef>
              <a:buNone/>
            </a:pPr>
            <a:endParaRPr sz="1200" dirty="0"/>
          </a:p>
        </p:txBody>
      </p:sp>
      <p:sp>
        <p:nvSpPr>
          <p:cNvPr id="200" name="Shape 200"/>
          <p:cNvSpPr txBox="1"/>
          <p:nvPr/>
        </p:nvSpPr>
        <p:spPr>
          <a:xfrm>
            <a:off x="179512" y="2853360"/>
            <a:ext cx="5312700" cy="17323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x-none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USOS: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x-non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Problemas digestivos,  Tensión alta, pérdida apetito, pérdida peso, fatiga, insomnio, embarazo, menopausia, problemas de edad y para el desempeño deportivo,  para estimular regeneración de la piel y crecimiento del cabello, cremas para estimular regeneración de la piel y crecimiento del cabello.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139700" rtl="0">
              <a:spcBef>
                <a:spcPts val="640"/>
              </a:spcBef>
              <a:buClr>
                <a:schemeClr val="dk1"/>
              </a:buClr>
              <a:buFont typeface="Arial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1" name="Shape 201"/>
          <p:cNvSpPr txBox="1"/>
          <p:nvPr/>
        </p:nvSpPr>
        <p:spPr>
          <a:xfrm>
            <a:off x="4311525" y="1129308"/>
            <a:ext cx="5103600" cy="7966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x-none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FORMATOS: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x-non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Puro, con miel, cápsulas con sorbitol o endulzantes. En algunos países bebida energéticas.  Tambien en capsulas, o en cremas </a:t>
            </a:r>
          </a:p>
        </p:txBody>
      </p:sp>
      <p:pic>
        <p:nvPicPr>
          <p:cNvPr id="202" name="Shape 202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5642558" y="3118055"/>
            <a:ext cx="1115955" cy="1239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5757201" y="4560013"/>
            <a:ext cx="1037563" cy="1032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/>
          <p:cNvPicPr preferRelativeResize="0"/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7404014" y="3202723"/>
            <a:ext cx="657195" cy="1150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7198972" y="4620915"/>
            <a:ext cx="903103" cy="9106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10 CuadroTexto"/>
          <p:cNvSpPr txBox="1"/>
          <p:nvPr/>
        </p:nvSpPr>
        <p:spPr>
          <a:xfrm>
            <a:off x="251520" y="193204"/>
            <a:ext cx="835292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6">
                    <a:lumMod val="50000"/>
                  </a:schemeClr>
                </a:solidFill>
              </a:rPr>
              <a:t>JALEA REAL</a:t>
            </a:r>
          </a:p>
          <a:p>
            <a:endParaRPr lang="en-US" sz="4000" b="1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s-CO" b="1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251520" y="193204"/>
            <a:ext cx="835292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6">
                    <a:lumMod val="50000"/>
                  </a:schemeClr>
                </a:solidFill>
              </a:rPr>
              <a:t>CERA DE ABEJA</a:t>
            </a:r>
          </a:p>
          <a:p>
            <a:endParaRPr lang="en-US" sz="4000" b="1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s-CO" b="1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26" name="Picture 2" descr="http://www.mielarlanza.com/imagftp/im197DSC073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9" y="1057301"/>
            <a:ext cx="2952328" cy="1973239"/>
          </a:xfrm>
          <a:prstGeom prst="rect">
            <a:avLst/>
          </a:prstGeom>
          <a:noFill/>
        </p:spPr>
      </p:pic>
      <p:sp>
        <p:nvSpPr>
          <p:cNvPr id="4" name="3 Rectángulo"/>
          <p:cNvSpPr/>
          <p:nvPr/>
        </p:nvSpPr>
        <p:spPr>
          <a:xfrm>
            <a:off x="3419872" y="903406"/>
            <a:ext cx="55081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 smtClean="0"/>
              <a:t>* La </a:t>
            </a:r>
            <a:r>
              <a:rPr lang="es-CO" i="1" dirty="0" smtClean="0"/>
              <a:t>cera</a:t>
            </a:r>
            <a:r>
              <a:rPr lang="es-CO" dirty="0" smtClean="0"/>
              <a:t> es el material que las </a:t>
            </a:r>
            <a:r>
              <a:rPr lang="es-CO" i="1" dirty="0" smtClean="0"/>
              <a:t>abejas</a:t>
            </a:r>
            <a:r>
              <a:rPr lang="es-CO" dirty="0" smtClean="0"/>
              <a:t> usan para construir sus nidos</a:t>
            </a:r>
          </a:p>
          <a:p>
            <a:r>
              <a:rPr lang="es-CO" dirty="0" smtClean="0"/>
              <a:t>* Solo las obreras tienen </a:t>
            </a:r>
            <a:r>
              <a:rPr lang="es-CO" dirty="0" err="1" smtClean="0"/>
              <a:t>glandulas</a:t>
            </a:r>
            <a:r>
              <a:rPr lang="es-CO" dirty="0" smtClean="0"/>
              <a:t> cereras (4 pares)</a:t>
            </a:r>
          </a:p>
          <a:p>
            <a:r>
              <a:rPr lang="es-CO" dirty="0" smtClean="0"/>
              <a:t>* Un </a:t>
            </a:r>
            <a:r>
              <a:rPr lang="es-CO" dirty="0" err="1" smtClean="0"/>
              <a:t>millon</a:t>
            </a:r>
            <a:r>
              <a:rPr lang="es-CO" dirty="0" smtClean="0"/>
              <a:t> de “</a:t>
            </a:r>
            <a:r>
              <a:rPr lang="es-CO" dirty="0" err="1" smtClean="0"/>
              <a:t>escamamillas</a:t>
            </a:r>
            <a:r>
              <a:rPr lang="es-CO" dirty="0" smtClean="0"/>
              <a:t>”= 1Kg</a:t>
            </a:r>
          </a:p>
          <a:p>
            <a:r>
              <a:rPr lang="es-CO" dirty="0" smtClean="0"/>
              <a:t>* Los apicultores la pueden obtener derritiendo los panales (ya </a:t>
            </a:r>
            <a:r>
              <a:rPr lang="es-CO" dirty="0" err="1" smtClean="0"/>
              <a:t>extraida</a:t>
            </a:r>
            <a:r>
              <a:rPr lang="es-CO" dirty="0" smtClean="0"/>
              <a:t> la miel)</a:t>
            </a:r>
          </a:p>
          <a:p>
            <a:r>
              <a:rPr lang="es-CO" dirty="0" smtClean="0"/>
              <a:t>* Cuando se atrofian las </a:t>
            </a:r>
            <a:r>
              <a:rPr lang="es-CO" dirty="0" err="1" smtClean="0"/>
              <a:t>glandulas</a:t>
            </a:r>
            <a:r>
              <a:rPr lang="es-CO" dirty="0" smtClean="0"/>
              <a:t> </a:t>
            </a:r>
            <a:r>
              <a:rPr lang="es-CO" dirty="0" err="1" smtClean="0"/>
              <a:t>cereas</a:t>
            </a:r>
            <a:r>
              <a:rPr lang="es-CO" dirty="0" smtClean="0"/>
              <a:t> se dedican a la limpieza general de la colmena</a:t>
            </a:r>
          </a:p>
          <a:p>
            <a:endParaRPr lang="es-CO" dirty="0" smtClean="0"/>
          </a:p>
          <a:p>
            <a:endParaRPr lang="es-CO" dirty="0"/>
          </a:p>
        </p:txBody>
      </p:sp>
      <p:pic>
        <p:nvPicPr>
          <p:cNvPr id="1028" name="Picture 4" descr="http://abejas.org/wp-content/uploads/2014/11/abeja-glandulas-cereras.jpg"/>
          <p:cNvPicPr>
            <a:picLocks noChangeAspect="1" noChangeArrowheads="1"/>
          </p:cNvPicPr>
          <p:nvPr/>
        </p:nvPicPr>
        <p:blipFill>
          <a:blip r:embed="rId3" cstate="print"/>
          <a:srcRect t="12122"/>
          <a:stretch>
            <a:fillRect/>
          </a:stretch>
        </p:blipFill>
        <p:spPr bwMode="auto">
          <a:xfrm>
            <a:off x="251520" y="3001516"/>
            <a:ext cx="2736304" cy="2513320"/>
          </a:xfrm>
          <a:prstGeom prst="rect">
            <a:avLst/>
          </a:prstGeom>
          <a:noFill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19872" y="3299797"/>
            <a:ext cx="3024336" cy="2231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 descr="http://www.aulaapicolahoyo.com/wp-content/uploads/2014/11/cerera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96136" y="3289548"/>
            <a:ext cx="2952328" cy="22573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057300"/>
            <a:ext cx="7344816" cy="4254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2 CuadroTexto"/>
          <p:cNvSpPr txBox="1"/>
          <p:nvPr/>
        </p:nvSpPr>
        <p:spPr>
          <a:xfrm>
            <a:off x="251520" y="193204"/>
            <a:ext cx="835292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6">
                    <a:lumMod val="50000"/>
                  </a:schemeClr>
                </a:solidFill>
              </a:rPr>
              <a:t>CERA DE ABEJA</a:t>
            </a:r>
          </a:p>
          <a:p>
            <a:endParaRPr lang="en-US" sz="4000" b="1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s-CO" b="1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POLINIZACION </a:t>
            </a:r>
            <a:endParaRPr lang="es-CO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79512" y="1333500"/>
            <a:ext cx="4258816" cy="3984273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s-ES" sz="2100" dirty="0" smtClean="0">
                <a:latin typeface="Arial" pitchFamily="34" charset="0"/>
                <a:cs typeface="Arial" pitchFamily="34" charset="0"/>
              </a:rPr>
              <a:t> Beneficios de la Polinización : </a:t>
            </a:r>
          </a:p>
          <a:p>
            <a:pPr algn="just"/>
            <a:r>
              <a:rPr lang="es-ES" sz="2100" dirty="0" smtClean="0">
                <a:latin typeface="Arial" pitchFamily="34" charset="0"/>
                <a:cs typeface="Arial" pitchFamily="34" charset="0"/>
              </a:rPr>
              <a:t>Mayores rendimientos </a:t>
            </a:r>
          </a:p>
          <a:p>
            <a:pPr algn="just"/>
            <a:r>
              <a:rPr lang="es-ES" sz="2100" dirty="0" smtClean="0">
                <a:latin typeface="Arial" pitchFamily="34" charset="0"/>
                <a:cs typeface="Arial" pitchFamily="34" charset="0"/>
              </a:rPr>
              <a:t>Mayor calidad del fruto.</a:t>
            </a:r>
          </a:p>
          <a:p>
            <a:pPr algn="just"/>
            <a:r>
              <a:rPr lang="es-ES" sz="2100" dirty="0" smtClean="0">
                <a:latin typeface="Arial" pitchFamily="34" charset="0"/>
                <a:cs typeface="Arial" pitchFamily="34" charset="0"/>
              </a:rPr>
              <a:t>Representa mas de $15 billones de dólares al año solo para los Estados Unidos</a:t>
            </a:r>
          </a:p>
          <a:p>
            <a:pPr algn="just"/>
            <a:r>
              <a:rPr lang="es-ES" sz="2100" dirty="0" smtClean="0">
                <a:latin typeface="Arial" pitchFamily="34" charset="0"/>
                <a:cs typeface="Arial" pitchFamily="34" charset="0"/>
              </a:rPr>
              <a:t>Según la USDA el porcentaje de los cultivos que son dependientes de la polinización por abejas son: 100%  Almendra;  90%  Manzana;  90%  </a:t>
            </a:r>
            <a:r>
              <a:rPr lang="es-ES" sz="2100" dirty="0" err="1" smtClean="0">
                <a:latin typeface="Arial" pitchFamily="34" charset="0"/>
                <a:cs typeface="Arial" pitchFamily="34" charset="0"/>
              </a:rPr>
              <a:t>Broccoli</a:t>
            </a:r>
            <a:r>
              <a:rPr lang="es-ES" sz="2100" dirty="0" smtClean="0">
                <a:latin typeface="Arial" pitchFamily="34" charset="0"/>
                <a:cs typeface="Arial" pitchFamily="34" charset="0"/>
              </a:rPr>
              <a:t>; 90%  </a:t>
            </a:r>
            <a:r>
              <a:rPr lang="es-ES" sz="2100" dirty="0" err="1" smtClean="0">
                <a:latin typeface="Arial" pitchFamily="34" charset="0"/>
                <a:cs typeface="Arial" pitchFamily="34" charset="0"/>
              </a:rPr>
              <a:t>Blueberry</a:t>
            </a:r>
            <a:r>
              <a:rPr lang="es-ES" sz="2100" dirty="0" smtClean="0">
                <a:latin typeface="Arial" pitchFamily="34" charset="0"/>
                <a:cs typeface="Arial" pitchFamily="34" charset="0"/>
              </a:rPr>
              <a:t>; 90%  ;  80%  cereza; 80%  apio;  65%  Cebolla;  2%  maní ; 1%  uva </a:t>
            </a:r>
            <a:endParaRPr lang="es-ES" sz="2100" b="1" dirty="0" smtClean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s-ES" sz="2100" dirty="0" smtClean="0">
                <a:latin typeface="Arial" pitchFamily="34" charset="0"/>
                <a:cs typeface="Arial" pitchFamily="34" charset="0"/>
              </a:rPr>
              <a:t> Para el caso </a:t>
            </a:r>
            <a:r>
              <a:rPr lang="es-ES" sz="2100" dirty="0">
                <a:latin typeface="Arial" pitchFamily="34" charset="0"/>
                <a:cs typeface="Arial" pitchFamily="34" charset="0"/>
              </a:rPr>
              <a:t>de la polinización de los </a:t>
            </a:r>
            <a:r>
              <a:rPr lang="es-ES" sz="2100" dirty="0" smtClean="0">
                <a:latin typeface="Arial" pitchFamily="34" charset="0"/>
                <a:cs typeface="Arial" pitchFamily="34" charset="0"/>
              </a:rPr>
              <a:t>almendros en California anualmente mas de la mitad de las colonias son </a:t>
            </a:r>
            <a:r>
              <a:rPr lang="es-ES" sz="2100" smtClean="0">
                <a:latin typeface="Arial" pitchFamily="34" charset="0"/>
                <a:cs typeface="Arial" pitchFamily="34" charset="0"/>
              </a:rPr>
              <a:t>transportadas con este fin.</a:t>
            </a:r>
            <a:endParaRPr lang="es-ES" dirty="0" smtClean="0"/>
          </a:p>
        </p:txBody>
      </p:sp>
      <p:pic>
        <p:nvPicPr>
          <p:cNvPr id="4" name="Picture 8" descr="npo00006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92282" y="1840523"/>
            <a:ext cx="1800199" cy="1857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 descr="Pollinator-2-Raspberry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84268" y="4057634"/>
            <a:ext cx="2052228" cy="1282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npo00000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33936" y="1837387"/>
            <a:ext cx="1765455" cy="1857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 descr="bee_pollen_macro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107160"/>
            <a:ext cx="2191012" cy="1210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232699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1619672" y="2353444"/>
            <a:ext cx="5699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!GRACIAS POR SU ATENCION!</a:t>
            </a:r>
            <a:endParaRPr lang="es-CO" sz="3600" dirty="0"/>
          </a:p>
        </p:txBody>
      </p:sp>
      <p:pic>
        <p:nvPicPr>
          <p:cNvPr id="5" name="Picture 10" descr="https://s-media-cache-ak0.pinimg.com/736x/35/d5/f1/35d5f1a39df35022a9a5d29ccf0ed041.jpg"/>
          <p:cNvPicPr>
            <a:picLocks noChangeAspect="1" noChangeArrowheads="1"/>
          </p:cNvPicPr>
          <p:nvPr/>
        </p:nvPicPr>
        <p:blipFill>
          <a:blip r:embed="rId2" cstate="print"/>
          <a:srcRect t="7723" b="12277"/>
          <a:stretch>
            <a:fillRect/>
          </a:stretch>
        </p:blipFill>
        <p:spPr bwMode="auto">
          <a:xfrm>
            <a:off x="395536" y="3649588"/>
            <a:ext cx="1800200" cy="1800200"/>
          </a:xfrm>
          <a:prstGeom prst="rect">
            <a:avLst/>
          </a:prstGeom>
          <a:noFill/>
        </p:spPr>
      </p:pic>
      <p:pic>
        <p:nvPicPr>
          <p:cNvPr id="6" name="Shape 147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7372350" y="193204"/>
            <a:ext cx="1771650" cy="196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media-2.web.britannica.com/eb-media/85/45785-004-973092F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417340"/>
            <a:ext cx="2993877" cy="4070226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73625" y="49188"/>
            <a:ext cx="1538730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Rectángulo"/>
          <p:cNvSpPr/>
          <p:nvPr/>
        </p:nvSpPr>
        <p:spPr>
          <a:xfrm>
            <a:off x="3563888" y="1489348"/>
            <a:ext cx="367240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El “hombre de </a:t>
            </a:r>
            <a:r>
              <a:rPr lang="en-US" dirty="0" err="1" smtClean="0"/>
              <a:t>Bicorp</a:t>
            </a:r>
            <a:r>
              <a:rPr lang="en-US" dirty="0" smtClean="0"/>
              <a:t>”, </a:t>
            </a:r>
            <a:r>
              <a:rPr lang="en-US" dirty="0" err="1" smtClean="0"/>
              <a:t>cueva</a:t>
            </a:r>
            <a:r>
              <a:rPr lang="en-US" dirty="0" smtClean="0"/>
              <a:t> de la </a:t>
            </a:r>
            <a:r>
              <a:rPr lang="en-US" dirty="0" err="1" smtClean="0"/>
              <a:t>ara</a:t>
            </a:r>
            <a:r>
              <a:rPr lang="es-CO" dirty="0" err="1" smtClean="0"/>
              <a:t>ña</a:t>
            </a:r>
            <a:r>
              <a:rPr lang="es-CO" dirty="0" smtClean="0"/>
              <a:t>,  España.</a:t>
            </a:r>
          </a:p>
          <a:p>
            <a:pPr algn="just"/>
            <a:endParaRPr lang="es-CO" dirty="0"/>
          </a:p>
          <a:p>
            <a:pPr algn="just"/>
            <a:endParaRPr lang="es-CO" dirty="0" smtClean="0"/>
          </a:p>
          <a:p>
            <a:pPr algn="just"/>
            <a:endParaRPr lang="en-US" dirty="0" smtClean="0"/>
          </a:p>
          <a:p>
            <a:endParaRPr lang="en-US" dirty="0"/>
          </a:p>
          <a:p>
            <a:pPr algn="just"/>
            <a:r>
              <a:rPr lang="en-US" b="1" dirty="0" err="1" smtClean="0"/>
              <a:t>Imagen</a:t>
            </a:r>
            <a:r>
              <a:rPr lang="en-US" b="1" dirty="0" smtClean="0"/>
              <a:t>: </a:t>
            </a:r>
            <a:r>
              <a:rPr lang="en-US" b="1" dirty="0"/>
              <a:t>Mesolithic rock painting from around 8</a:t>
            </a:r>
            <a:r>
              <a:rPr lang="en-US" b="1" dirty="0" smtClean="0"/>
              <a:t>000 B.C</a:t>
            </a:r>
            <a:r>
              <a:rPr lang="en-US" dirty="0" smtClean="0"/>
              <a:t>, </a:t>
            </a:r>
            <a:r>
              <a:rPr lang="en-US" dirty="0"/>
              <a:t>showing honey collection from </a:t>
            </a:r>
            <a:r>
              <a:rPr lang="en-US" i="1" dirty="0" err="1"/>
              <a:t>Apis</a:t>
            </a:r>
            <a:r>
              <a:rPr lang="en-US" i="1" dirty="0"/>
              <a:t> </a:t>
            </a:r>
            <a:r>
              <a:rPr lang="en-US" i="1" dirty="0" err="1"/>
              <a:t>mellifera</a:t>
            </a:r>
            <a:r>
              <a:rPr lang="en-US" i="1" dirty="0"/>
              <a:t>, </a:t>
            </a:r>
            <a:r>
              <a:rPr lang="en-US" i="1" dirty="0" smtClean="0"/>
              <a:t>La </a:t>
            </a:r>
            <a:r>
              <a:rPr lang="en-US" dirty="0" err="1" smtClean="0"/>
              <a:t>Araña</a:t>
            </a:r>
            <a:r>
              <a:rPr lang="en-US" dirty="0" smtClean="0"/>
              <a:t> </a:t>
            </a:r>
            <a:r>
              <a:rPr lang="en-US" dirty="0"/>
              <a:t>shelter, </a:t>
            </a:r>
            <a:r>
              <a:rPr lang="en-US" dirty="0" err="1"/>
              <a:t>Bicorp</a:t>
            </a:r>
            <a:r>
              <a:rPr lang="en-US" dirty="0"/>
              <a:t>, eastern </a:t>
            </a:r>
            <a:r>
              <a:rPr lang="en-US" dirty="0" err="1" smtClean="0"/>
              <a:t>spain</a:t>
            </a:r>
            <a:r>
              <a:rPr lang="en-US" dirty="0" smtClean="0"/>
              <a:t> </a:t>
            </a:r>
            <a:r>
              <a:rPr lang="en-US" dirty="0"/>
              <a:t>(copy by E. </a:t>
            </a:r>
            <a:r>
              <a:rPr lang="en-US" dirty="0" smtClean="0"/>
              <a:t>Hernandez -Pacheco </a:t>
            </a:r>
            <a:r>
              <a:rPr lang="en-US" dirty="0"/>
              <a:t>who found the painting in 1924).</a:t>
            </a:r>
            <a:endParaRPr lang="es-CO" dirty="0"/>
          </a:p>
        </p:txBody>
      </p:sp>
      <p:sp>
        <p:nvSpPr>
          <p:cNvPr id="28673" name="Rectangle 1"/>
          <p:cNvSpPr>
            <a:spLocks noChangeArrowheads="1"/>
          </p:cNvSpPr>
          <p:nvPr/>
        </p:nvSpPr>
        <p:spPr bwMode="auto">
          <a:xfrm>
            <a:off x="179512" y="49188"/>
            <a:ext cx="712879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kumimoji="0" lang="es-CO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-Roman"/>
              </a:rPr>
              <a:t>Las abejas sociales sin aguijón</a:t>
            </a:r>
            <a:r>
              <a:rPr kumimoji="0" lang="es-CO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-Roman"/>
              </a:rPr>
              <a:t> (</a:t>
            </a:r>
            <a:r>
              <a:rPr kumimoji="0" lang="es-CO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-Roman"/>
              </a:rPr>
              <a:t>meliponinos</a:t>
            </a:r>
            <a:r>
              <a:rPr kumimoji="0" lang="es-CO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-Roman"/>
              </a:rPr>
              <a:t>) </a:t>
            </a:r>
            <a:r>
              <a:rPr kumimoji="0" lang="es-CO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-Roman"/>
              </a:rPr>
              <a:t>y las abejas productoras de miel (</a:t>
            </a:r>
            <a:r>
              <a:rPr kumimoji="0" lang="es-CO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-Roman"/>
              </a:rPr>
              <a:t>apis</a:t>
            </a:r>
            <a:r>
              <a:rPr kumimoji="0" lang="es-CO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-Roman"/>
              </a:rPr>
              <a:t> </a:t>
            </a:r>
            <a:r>
              <a:rPr kumimoji="0" lang="es-CO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-Roman"/>
              </a:rPr>
              <a:t>mellifera</a:t>
            </a:r>
            <a:r>
              <a:rPr kumimoji="0" lang="es-CO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-Roman"/>
              </a:rPr>
              <a:t>) evolucionaron aprox. hace 100 millones y 50 millones de</a:t>
            </a:r>
            <a:r>
              <a:rPr kumimoji="0" lang="es-CO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-Roman"/>
              </a:rPr>
              <a:t> años respectivamente. El hombre </a:t>
            </a:r>
            <a:r>
              <a:rPr lang="es-CO" dirty="0" smtClean="0">
                <a:latin typeface="Calibri" pitchFamily="34" charset="0"/>
                <a:ea typeface="Calibri" pitchFamily="34" charset="0"/>
                <a:cs typeface="Times-Roman"/>
              </a:rPr>
              <a:t>ha existido para usar sus productos por tan solo 1 o 2 millones de años.</a:t>
            </a:r>
            <a:endParaRPr kumimoji="0" lang="es-CO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65212"/>
            <a:ext cx="4464496" cy="3234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2 Rectángulo"/>
          <p:cNvSpPr/>
          <p:nvPr/>
        </p:nvSpPr>
        <p:spPr>
          <a:xfrm>
            <a:off x="4860032" y="409228"/>
            <a:ext cx="38164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 smtClean="0"/>
              <a:t>Figura</a:t>
            </a:r>
            <a:r>
              <a:rPr lang="en-US" dirty="0" smtClean="0"/>
              <a:t> </a:t>
            </a:r>
            <a:r>
              <a:rPr lang="en-US" dirty="0"/>
              <a:t>3. Post-Mesolithic rock painting showing honey collection from </a:t>
            </a:r>
            <a:r>
              <a:rPr lang="en-US" i="1" dirty="0" err="1" smtClean="0"/>
              <a:t>Apis</a:t>
            </a:r>
            <a:r>
              <a:rPr lang="en-US" i="1" dirty="0" smtClean="0"/>
              <a:t> </a:t>
            </a:r>
            <a:r>
              <a:rPr lang="en-US" i="1" dirty="0" err="1" smtClean="0"/>
              <a:t>dorsata</a:t>
            </a:r>
            <a:r>
              <a:rPr lang="en-US" i="1" dirty="0"/>
              <a:t>, </a:t>
            </a:r>
            <a:r>
              <a:rPr lang="en-US" i="1" dirty="0" err="1"/>
              <a:t>Rajat</a:t>
            </a:r>
            <a:r>
              <a:rPr lang="en-US" i="1" dirty="0"/>
              <a:t> </a:t>
            </a:r>
            <a:r>
              <a:rPr lang="en-US" i="1" dirty="0" err="1"/>
              <a:t>Prapat</a:t>
            </a:r>
            <a:r>
              <a:rPr lang="en-US" i="1" dirty="0"/>
              <a:t>, Central India</a:t>
            </a:r>
          </a:p>
          <a:p>
            <a:r>
              <a:rPr lang="es-CO" dirty="0"/>
              <a:t>(</a:t>
            </a:r>
            <a:r>
              <a:rPr lang="es-CO" dirty="0" err="1"/>
              <a:t>drawing</a:t>
            </a:r>
            <a:r>
              <a:rPr lang="es-CO" dirty="0"/>
              <a:t>: Y. </a:t>
            </a:r>
            <a:r>
              <a:rPr lang="es-CO" dirty="0" err="1"/>
              <a:t>Mathpal</a:t>
            </a:r>
            <a:r>
              <a:rPr lang="es-CO" dirty="0"/>
              <a:t>, 1984).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4163092" y="720400"/>
            <a:ext cx="2232247" cy="7514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uadroTexto"/>
          <p:cNvSpPr txBox="1"/>
          <p:nvPr/>
        </p:nvSpPr>
        <p:spPr>
          <a:xfrm>
            <a:off x="4644008" y="2497460"/>
            <a:ext cx="4499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Figura 4: 1450 </a:t>
            </a:r>
            <a:r>
              <a:rPr lang="es-CO" dirty="0" err="1" smtClean="0"/>
              <a:t>b.c</a:t>
            </a:r>
            <a:r>
              <a:rPr lang="es-CO" dirty="0" err="1"/>
              <a:t>.</a:t>
            </a:r>
            <a:r>
              <a:rPr lang="es-CO" dirty="0" smtClean="0"/>
              <a:t> tumba de </a:t>
            </a:r>
            <a:r>
              <a:rPr lang="es-CO" dirty="0" err="1" smtClean="0"/>
              <a:t>Rekhmire</a:t>
            </a:r>
            <a:r>
              <a:rPr lang="es-CO" dirty="0" smtClean="0"/>
              <a:t>, </a:t>
            </a:r>
            <a:r>
              <a:rPr lang="es-CO" dirty="0" err="1" smtClean="0"/>
              <a:t>west</a:t>
            </a:r>
            <a:r>
              <a:rPr lang="es-CO" dirty="0" smtClean="0"/>
              <a:t> </a:t>
            </a:r>
            <a:r>
              <a:rPr lang="es-CO" dirty="0" err="1" smtClean="0"/>
              <a:t>bank</a:t>
            </a:r>
            <a:r>
              <a:rPr lang="es-CO" dirty="0" smtClean="0"/>
              <a:t>, </a:t>
            </a:r>
            <a:r>
              <a:rPr lang="es-CO" dirty="0" err="1" smtClean="0"/>
              <a:t>luxor,Egipto</a:t>
            </a:r>
            <a:r>
              <a:rPr lang="es-CO" dirty="0" smtClean="0"/>
              <a:t>. Miel cosechada de colmenas de barro (derecha)</a:t>
            </a:r>
            <a:endParaRPr lang="es-CO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ctrTitle"/>
          </p:nvPr>
        </p:nvSpPr>
        <p:spPr>
          <a:xfrm>
            <a:off x="-1620688" y="32322"/>
            <a:ext cx="7772400" cy="1225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x-none" smtClean="0"/>
              <a:t>Introducción</a:t>
            </a:r>
            <a:endParaRPr lang="x-none"/>
          </a:p>
        </p:txBody>
      </p:sp>
      <p:sp>
        <p:nvSpPr>
          <p:cNvPr id="132" name="Shape 132"/>
          <p:cNvSpPr txBox="1">
            <a:spLocks noGrp="1"/>
          </p:cNvSpPr>
          <p:nvPr>
            <p:ph type="subTitle" idx="1"/>
          </p:nvPr>
        </p:nvSpPr>
        <p:spPr>
          <a:xfrm>
            <a:off x="123950" y="1232408"/>
            <a:ext cx="4592066" cy="3785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Clr>
                <a:srgbClr val="888888"/>
              </a:buClr>
              <a:buSzPct val="25000"/>
            </a:pPr>
            <a:r>
              <a:rPr lang="es-CO" sz="2800" dirty="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La vegetación es fuente de diversos materiales, estos son recolectados y modificados por las abejas para su beneficio.</a:t>
            </a:r>
            <a:endParaRPr lang="es-CO" sz="28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Shape 133"/>
          <p:cNvPicPr preferRelativeResize="0"/>
          <p:nvPr/>
        </p:nvPicPr>
        <p:blipFill rotWithShape="1">
          <a:blip r:embed="rId3" cstate="print">
            <a:alphaModFix/>
          </a:blip>
          <a:srcRect r="4825"/>
          <a:stretch/>
        </p:blipFill>
        <p:spPr>
          <a:xfrm>
            <a:off x="4788024" y="602136"/>
            <a:ext cx="4307100" cy="297544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/>
        </p:nvSpPr>
        <p:spPr>
          <a:xfrm>
            <a:off x="5508104" y="3743081"/>
            <a:ext cx="3419872" cy="13466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x-none"/>
              <a:t>El proceso involucra el uso de una gama de órganos </a:t>
            </a:r>
            <a:r>
              <a:rPr lang="en-US" dirty="0" smtClean="0"/>
              <a:t>e</a:t>
            </a:r>
            <a:r>
              <a:rPr lang="x-none" smtClean="0"/>
              <a:t>specializados</a:t>
            </a:r>
            <a:r>
              <a:rPr lang="en-US" dirty="0" smtClean="0"/>
              <a:t>:</a:t>
            </a:r>
          </a:p>
          <a:p>
            <a:pPr>
              <a:spcBef>
                <a:spcPts val="0"/>
              </a:spcBef>
              <a:buNone/>
            </a:pPr>
            <a:endParaRPr lang="x-none"/>
          </a:p>
        </p:txBody>
      </p:sp>
      <p:pic>
        <p:nvPicPr>
          <p:cNvPr id="135" name="Shape 135"/>
          <p:cNvPicPr preferRelativeResize="0"/>
          <p:nvPr/>
        </p:nvPicPr>
        <p:blipFill rotWithShape="1">
          <a:blip r:embed="rId4" cstate="print">
            <a:alphaModFix/>
          </a:blip>
          <a:srcRect l="12041" t="10410"/>
          <a:stretch/>
        </p:blipFill>
        <p:spPr>
          <a:xfrm>
            <a:off x="2148619" y="3649588"/>
            <a:ext cx="1122600" cy="1593417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/>
          <p:nvPr/>
        </p:nvSpPr>
        <p:spPr>
          <a:xfrm>
            <a:off x="2055044" y="5128254"/>
            <a:ext cx="1220812" cy="3516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x-none"/>
              <a:t>trofalaxia</a:t>
            </a:r>
          </a:p>
        </p:txBody>
      </p:sp>
      <p:pic>
        <p:nvPicPr>
          <p:cNvPr id="137" name="Shape 137"/>
          <p:cNvPicPr preferRelativeResize="0"/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251520" y="3678504"/>
            <a:ext cx="1841323" cy="1534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3322245" y="3678504"/>
            <a:ext cx="1907023" cy="159341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/>
          <p:nvPr/>
        </p:nvSpPr>
        <p:spPr>
          <a:xfrm>
            <a:off x="587870" y="5128254"/>
            <a:ext cx="1907099" cy="3516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x-none"/>
              <a:t>recolección 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3525669" y="5128255"/>
            <a:ext cx="5878200" cy="76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x-none"/>
              <a:t>uso de resinas</a:t>
            </a:r>
          </a:p>
        </p:txBody>
      </p:sp>
      <p:pic>
        <p:nvPicPr>
          <p:cNvPr id="12" name="Picture 2" descr="http://honeybee.drawwing.org/sites/honeybee.drawwing.org/files/imagecache/display600/glands_worker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40152" y="4455477"/>
            <a:ext cx="2520280" cy="1138327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4202375" y="1633364"/>
            <a:ext cx="216982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dirty="0" smtClean="0"/>
              <a:t>Polen</a:t>
            </a:r>
          </a:p>
          <a:p>
            <a:r>
              <a:rPr lang="es-CO" sz="2800" dirty="0" smtClean="0"/>
              <a:t>Miel</a:t>
            </a:r>
          </a:p>
          <a:p>
            <a:r>
              <a:rPr lang="es-CO" sz="2800" dirty="0" err="1" smtClean="0"/>
              <a:t>Propoleos</a:t>
            </a:r>
            <a:endParaRPr lang="es-CO" sz="2800" dirty="0" smtClean="0"/>
          </a:p>
          <a:p>
            <a:endParaRPr lang="es-CO" sz="2800" dirty="0" smtClean="0"/>
          </a:p>
          <a:p>
            <a:r>
              <a:rPr lang="es-CO" sz="2800" dirty="0" smtClean="0"/>
              <a:t>Jalea real</a:t>
            </a:r>
          </a:p>
          <a:p>
            <a:r>
              <a:rPr lang="es-CO" sz="2800" dirty="0" smtClean="0"/>
              <a:t>Cera de abeja</a:t>
            </a:r>
          </a:p>
          <a:p>
            <a:r>
              <a:rPr lang="es-CO" sz="2800" dirty="0" smtClean="0"/>
              <a:t>veneno</a:t>
            </a:r>
            <a:endParaRPr lang="es-CO" sz="2800" dirty="0"/>
          </a:p>
        </p:txBody>
      </p:sp>
      <p:sp>
        <p:nvSpPr>
          <p:cNvPr id="3" name="2 CuadroTexto"/>
          <p:cNvSpPr txBox="1"/>
          <p:nvPr/>
        </p:nvSpPr>
        <p:spPr>
          <a:xfrm>
            <a:off x="6444208" y="1473666"/>
            <a:ext cx="29523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 smtClean="0">
                <a:solidFill>
                  <a:srgbClr val="00B050"/>
                </a:solidFill>
              </a:rPr>
              <a:t>Derivados de plantas, modificadas por las abejas para su uso: Productos de origen vegetal</a:t>
            </a:r>
            <a:endParaRPr lang="en-US" sz="2000" b="1" dirty="0" smtClean="0">
              <a:solidFill>
                <a:srgbClr val="00B050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251520" y="730359"/>
            <a:ext cx="8496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 smtClean="0"/>
              <a:t>Las abejas </a:t>
            </a:r>
            <a:r>
              <a:rPr lang="es-CO" sz="2400" b="1" dirty="0" smtClean="0"/>
              <a:t>sociales </a:t>
            </a:r>
            <a:r>
              <a:rPr lang="es-CO" sz="2400" dirty="0" smtClean="0"/>
              <a:t>producen/colectan materiales para mantener su colmena y a los que viven en ella: </a:t>
            </a:r>
            <a:endParaRPr lang="es-CO" sz="2400" dirty="0"/>
          </a:p>
        </p:txBody>
      </p:sp>
      <p:sp>
        <p:nvSpPr>
          <p:cNvPr id="6" name="5 Abrir llave"/>
          <p:cNvSpPr/>
          <p:nvPr/>
        </p:nvSpPr>
        <p:spPr>
          <a:xfrm rot="10800000">
            <a:off x="5868144" y="1633365"/>
            <a:ext cx="432048" cy="1368152"/>
          </a:xfrm>
          <a:prstGeom prst="leftBrace">
            <a:avLst>
              <a:gd name="adj1" fmla="val 23471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6 Abrir llave"/>
          <p:cNvSpPr/>
          <p:nvPr/>
        </p:nvSpPr>
        <p:spPr>
          <a:xfrm rot="10800000">
            <a:off x="6156177" y="3361556"/>
            <a:ext cx="432048" cy="1368152"/>
          </a:xfrm>
          <a:prstGeom prst="leftBrace">
            <a:avLst>
              <a:gd name="adj1" fmla="val 23471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7 Rectángulo"/>
          <p:cNvSpPr/>
          <p:nvPr/>
        </p:nvSpPr>
        <p:spPr>
          <a:xfrm>
            <a:off x="6660232" y="3433564"/>
            <a:ext cx="28803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000" b="1" dirty="0" smtClean="0">
                <a:solidFill>
                  <a:schemeClr val="accent6">
                    <a:lumMod val="75000"/>
                  </a:schemeClr>
                </a:solidFill>
              </a:rPr>
              <a:t>Químicamente sintetizados por las abejas: Productos de origen animal</a:t>
            </a:r>
            <a:endParaRPr lang="es-CO" sz="2000" b="1" dirty="0">
              <a:solidFill>
                <a:srgbClr val="00B050"/>
              </a:solidFill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2065412"/>
            <a:ext cx="3816424" cy="2238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9 Rectángulo"/>
          <p:cNvSpPr/>
          <p:nvPr/>
        </p:nvSpPr>
        <p:spPr>
          <a:xfrm>
            <a:off x="611560" y="4441676"/>
            <a:ext cx="2664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Figure 5. </a:t>
            </a:r>
            <a:r>
              <a:rPr lang="es-CO" dirty="0" err="1"/>
              <a:t>Nest</a:t>
            </a:r>
            <a:r>
              <a:rPr lang="es-CO" dirty="0"/>
              <a:t> of </a:t>
            </a:r>
            <a:r>
              <a:rPr lang="es-CO" i="1" dirty="0" err="1"/>
              <a:t>Melipona</a:t>
            </a:r>
            <a:r>
              <a:rPr lang="es-CO" i="1" dirty="0"/>
              <a:t> </a:t>
            </a:r>
            <a:r>
              <a:rPr lang="es-CO" i="1" dirty="0" err="1"/>
              <a:t>interrupta</a:t>
            </a:r>
            <a:r>
              <a:rPr lang="es-CO" i="1" dirty="0"/>
              <a:t> </a:t>
            </a:r>
            <a:r>
              <a:rPr lang="es-CO" i="1" dirty="0" err="1" smtClean="0"/>
              <a:t>grandis</a:t>
            </a:r>
            <a:r>
              <a:rPr lang="es-CO" i="1" dirty="0" smtClean="0"/>
              <a:t>.</a:t>
            </a:r>
            <a:endParaRPr lang="es-CO" dirty="0"/>
          </a:p>
        </p:txBody>
      </p:sp>
      <p:sp>
        <p:nvSpPr>
          <p:cNvPr id="12" name="Shape 131"/>
          <p:cNvSpPr txBox="1">
            <a:spLocks/>
          </p:cNvSpPr>
          <p:nvPr/>
        </p:nvSpPr>
        <p:spPr>
          <a:xfrm>
            <a:off x="-2052736" y="-166836"/>
            <a:ext cx="7772400" cy="1225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  <a:tabLst/>
              <a:defRPr/>
            </a:pPr>
            <a:r>
              <a:rPr kumimoji="0" lang="x-none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Introducción</a:t>
            </a:r>
            <a:endParaRPr kumimoji="0" lang="x-none" sz="4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Shape 147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6976814" y="3217540"/>
            <a:ext cx="1771650" cy="196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6988536" y="697260"/>
            <a:ext cx="1615912" cy="2554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625252"/>
            <a:ext cx="6524625" cy="458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561356"/>
            <a:ext cx="8984127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CuadroTexto"/>
          <p:cNvSpPr txBox="1"/>
          <p:nvPr/>
        </p:nvSpPr>
        <p:spPr>
          <a:xfrm>
            <a:off x="395536" y="265212"/>
            <a:ext cx="8136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La </a:t>
            </a:r>
            <a:r>
              <a:rPr lang="es-CO" dirty="0" err="1" smtClean="0"/>
              <a:t>composicion</a:t>
            </a:r>
            <a:r>
              <a:rPr lang="es-CO" dirty="0" smtClean="0"/>
              <a:t> de cada producto de las abejas varia entre especies: debido a la fisiología de la abeja y/o a la vegetación disponible para la abeja. Este factor explica en parte porque unos productos son comercialmente explotados y otros no</a:t>
            </a:r>
            <a:endParaRPr lang="es-CO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251520" y="193204"/>
            <a:ext cx="835292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b="1" dirty="0" smtClean="0">
                <a:solidFill>
                  <a:schemeClr val="accent6">
                    <a:lumMod val="75000"/>
                  </a:schemeClr>
                </a:solidFill>
              </a:rPr>
              <a:t>POLEN DE ABEJA (“BEE BREAD”)</a:t>
            </a:r>
          </a:p>
          <a:p>
            <a:endParaRPr lang="es-CO" sz="40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s-CO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74" name="AutoShape 2" descr="http://2.bp.blogspot.com/-dSMovEgP6IU/UidIsnDig5I/AAAAAAAAC2w/gRS2q_Qqh8w/s640/Apis88-L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076" name="AutoShape 4" descr="http://2.bp.blogspot.com/-dSMovEgP6IU/UidIsnDig5I/AAAAAAAAC2w/gRS2q_Qqh8w/s640/Apis88-L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913284"/>
            <a:ext cx="2664296" cy="161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9" name="AutoShape 7" descr="A photograph of a worker honeybees (_Apis mellifera_) on a honeycom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2497460"/>
            <a:ext cx="3333750" cy="229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Rectángulo"/>
          <p:cNvSpPr/>
          <p:nvPr/>
        </p:nvSpPr>
        <p:spPr>
          <a:xfrm>
            <a:off x="72008" y="4947473"/>
            <a:ext cx="3923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photograph of a worker honeybees (</a:t>
            </a:r>
            <a:r>
              <a:rPr lang="en-US" sz="1200" i="1" dirty="0" err="1" smtClean="0"/>
              <a:t>Apis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mellifera</a:t>
            </a:r>
            <a:r>
              <a:rPr lang="en-US" sz="1200" dirty="0" smtClean="0"/>
              <a:t>) on a pollen comb. Honeybees store honey and pollen on separate combs. Photograph by </a:t>
            </a:r>
            <a:r>
              <a:rPr lang="en-US" sz="1200" dirty="0" err="1" smtClean="0"/>
              <a:t>Migco</a:t>
            </a:r>
            <a:r>
              <a:rPr lang="en-US" sz="1200" dirty="0" smtClean="0"/>
              <a:t>.</a:t>
            </a:r>
            <a:endParaRPr lang="es-CO" sz="1200" dirty="0"/>
          </a:p>
        </p:txBody>
      </p:sp>
      <p:sp>
        <p:nvSpPr>
          <p:cNvPr id="9" name="8 Rectángulo"/>
          <p:cNvSpPr/>
          <p:nvPr/>
        </p:nvSpPr>
        <p:spPr>
          <a:xfrm>
            <a:off x="3059832" y="769268"/>
            <a:ext cx="60486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 smtClean="0"/>
              <a:t>Generan enzimas capaces de digerir el polen mientras está almacenado en los panales de cera. </a:t>
            </a:r>
            <a:r>
              <a:rPr lang="es-CO" b="1" dirty="0" smtClean="0"/>
              <a:t>No es un proceso inmediato</a:t>
            </a:r>
            <a:r>
              <a:rPr lang="es-CO" dirty="0" smtClean="0"/>
              <a:t>: la abeja almacena el polen en los panales, agrega sus enzimas, tapa este polen con una capa de miel, y luego de unas semanas el polen se transforma en lo que los apicultores denominan </a:t>
            </a:r>
            <a:r>
              <a:rPr lang="es-CO" b="1" dirty="0" smtClean="0"/>
              <a:t>pan de la abeja</a:t>
            </a:r>
            <a:endParaRPr lang="es-CO" dirty="0"/>
          </a:p>
        </p:txBody>
      </p:sp>
      <p:sp>
        <p:nvSpPr>
          <p:cNvPr id="3082" name="AutoShape 10" descr="https://upload.wikimedia.org/wikipedia/commons/thumb/a/a5/Fermentation_lactique.png/250px-Fermentation_lactiqu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084" name="AutoShape 12" descr="https://upload.wikimedia.org/wikipedia/commons/thumb/a/a5/Fermentation_lactique.png/250px-Fermentation_lactiqu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086" name="AutoShape 14" descr="https://upload.wikimedia.org/wikipedia/commons/thumb/a/a5/Fermentation_lactique.png/250px-Fermentation_lactiqu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088" name="AutoShape 16" descr="https://encrypted-tbn3.gstatic.com/images?q=tbn:ANd9GcQa7aZH4O7TofqHQftIULfRUkojt3h3ji1q_Nalw4E49i5G7q5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3089" name="Picture 1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5936" y="2641476"/>
            <a:ext cx="4416078" cy="2056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14 Rectángulo"/>
          <p:cNvSpPr/>
          <p:nvPr/>
        </p:nvSpPr>
        <p:spPr>
          <a:xfrm>
            <a:off x="4355976" y="458569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 smtClean="0"/>
              <a:t>funciones: como alimento a las abejas jóvenes, como alimento a las crías y como ingrediente de la jalea real.</a:t>
            </a:r>
            <a:endParaRPr lang="es-CO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2505</TotalTime>
  <Words>2727</Words>
  <Application>Microsoft Office PowerPoint</Application>
  <PresentationFormat>Presentación en pantalla (16:10)</PresentationFormat>
  <Paragraphs>278</Paragraphs>
  <Slides>29</Slides>
  <Notes>7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0" baseType="lpstr">
      <vt:lpstr>Tema de Office</vt:lpstr>
      <vt:lpstr>Diapositiva 1</vt:lpstr>
      <vt:lpstr>Diapositiva 2</vt:lpstr>
      <vt:lpstr>Diapositiva 3</vt:lpstr>
      <vt:lpstr>Diapositiva 4</vt:lpstr>
      <vt:lpstr>Introducción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Miel, fabricacion:</vt:lpstr>
      <vt:lpstr>MIELES CON VALOR AGREGADO</vt:lpstr>
      <vt:lpstr>Diapositiva 16</vt:lpstr>
      <vt:lpstr>Diapositiva 17</vt:lpstr>
      <vt:lpstr>Diapositiva 18</vt:lpstr>
      <vt:lpstr>Diapositiva 19</vt:lpstr>
      <vt:lpstr>Diapositiva 20</vt:lpstr>
      <vt:lpstr>Diapositiva 21</vt:lpstr>
      <vt:lpstr>Diapositiva 22</vt:lpstr>
      <vt:lpstr>Diapositiva 23</vt:lpstr>
      <vt:lpstr>Diapositiva 24</vt:lpstr>
      <vt:lpstr>Diapositiva 25</vt:lpstr>
      <vt:lpstr>Diapositiva 26</vt:lpstr>
      <vt:lpstr>Diapositiva 27</vt:lpstr>
      <vt:lpstr>POLINIZACION </vt:lpstr>
      <vt:lpstr>Diapositiva 29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Toshiba</dc:creator>
  <cp:lastModifiedBy>Toshiba</cp:lastModifiedBy>
  <cp:revision>174</cp:revision>
  <dcterms:created xsi:type="dcterms:W3CDTF">2015-10-17T20:19:48Z</dcterms:created>
  <dcterms:modified xsi:type="dcterms:W3CDTF">2015-11-05T21:02:54Z</dcterms:modified>
</cp:coreProperties>
</file>